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9600" cy="27435175"/>
  <p:notesSz cx="7099300" cy="10234613"/>
  <p:defaultTextStyle>
    <a:defPPr>
      <a:defRPr lang="de-DE"/>
    </a:defPPr>
    <a:lvl1pPr marL="0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26087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52175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778261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704349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630436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556524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482611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408699" algn="l" defTabSz="3852175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1">
          <p15:clr>
            <a:srgbClr val="A4A3A4"/>
          </p15:clr>
        </p15:guide>
        <p15:guide id="2" pos="125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howGuides="1">
      <p:cViewPr varScale="1">
        <p:scale>
          <a:sx n="29" d="100"/>
          <a:sy n="29" d="100"/>
        </p:scale>
        <p:origin x="1302" y="180"/>
      </p:cViewPr>
      <p:guideLst>
        <p:guide orient="horz" pos="8641"/>
        <p:guide pos="1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998471" y="8522689"/>
            <a:ext cx="33982660" cy="588078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996940" y="15546599"/>
            <a:ext cx="27985721" cy="70112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26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2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78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04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30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56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82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08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74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69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4194994" y="3296034"/>
            <a:ext cx="29228139" cy="7023277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96688" y="3296034"/>
            <a:ext cx="87031982" cy="70232776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33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96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58114" y="17629642"/>
            <a:ext cx="33982660" cy="5448930"/>
          </a:xfrm>
        </p:spPr>
        <p:txBody>
          <a:bodyPr anchor="t"/>
          <a:lstStyle>
            <a:lvl1pPr algn="l">
              <a:defRPr sz="169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158114" y="11628200"/>
            <a:ext cx="33982660" cy="6001442"/>
          </a:xfrm>
        </p:spPr>
        <p:txBody>
          <a:bodyPr anchor="b"/>
          <a:lstStyle>
            <a:lvl1pPr marL="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1pPr>
            <a:lvl2pPr marL="1926087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5217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3pPr>
            <a:lvl4pPr marL="577826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704349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630436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556524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48261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408699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35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96688" y="19204625"/>
            <a:ext cx="58130063" cy="54324186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293075" y="19204625"/>
            <a:ext cx="58130059" cy="54324186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4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40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8980" y="1098679"/>
            <a:ext cx="35981641" cy="457253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98979" y="6141163"/>
            <a:ext cx="17664600" cy="2559344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26087" indent="0">
              <a:buNone/>
              <a:defRPr sz="8400" b="1"/>
            </a:lvl2pPr>
            <a:lvl3pPr marL="3852175" indent="0">
              <a:buNone/>
              <a:defRPr sz="7600" b="1"/>
            </a:lvl3pPr>
            <a:lvl4pPr marL="5778261" indent="0">
              <a:buNone/>
              <a:defRPr sz="6700" b="1"/>
            </a:lvl4pPr>
            <a:lvl5pPr marL="7704349" indent="0">
              <a:buNone/>
              <a:defRPr sz="6700" b="1"/>
            </a:lvl5pPr>
            <a:lvl6pPr marL="9630436" indent="0">
              <a:buNone/>
              <a:defRPr sz="6700" b="1"/>
            </a:lvl6pPr>
            <a:lvl7pPr marL="11556524" indent="0">
              <a:buNone/>
              <a:defRPr sz="6700" b="1"/>
            </a:lvl7pPr>
            <a:lvl8pPr marL="13482611" indent="0">
              <a:buNone/>
              <a:defRPr sz="6700" b="1"/>
            </a:lvl8pPr>
            <a:lvl9pPr marL="15408699" indent="0">
              <a:buNone/>
              <a:defRPr sz="6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998979" y="8700508"/>
            <a:ext cx="17664600" cy="15806981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0309084" y="6141163"/>
            <a:ext cx="17671538" cy="2559344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26087" indent="0">
              <a:buNone/>
              <a:defRPr sz="8400" b="1"/>
            </a:lvl2pPr>
            <a:lvl3pPr marL="3852175" indent="0">
              <a:buNone/>
              <a:defRPr sz="7600" b="1"/>
            </a:lvl3pPr>
            <a:lvl4pPr marL="5778261" indent="0">
              <a:buNone/>
              <a:defRPr sz="6700" b="1"/>
            </a:lvl4pPr>
            <a:lvl5pPr marL="7704349" indent="0">
              <a:buNone/>
              <a:defRPr sz="6700" b="1"/>
            </a:lvl5pPr>
            <a:lvl6pPr marL="9630436" indent="0">
              <a:buNone/>
              <a:defRPr sz="6700" b="1"/>
            </a:lvl6pPr>
            <a:lvl7pPr marL="11556524" indent="0">
              <a:buNone/>
              <a:defRPr sz="6700" b="1"/>
            </a:lvl7pPr>
            <a:lvl8pPr marL="13482611" indent="0">
              <a:buNone/>
              <a:defRPr sz="6700" b="1"/>
            </a:lvl8pPr>
            <a:lvl9pPr marL="15408699" indent="0">
              <a:buNone/>
              <a:defRPr sz="6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0309084" y="8700508"/>
            <a:ext cx="17671538" cy="15806981"/>
          </a:xfrm>
        </p:spPr>
        <p:txBody>
          <a:bodyPr/>
          <a:lstStyle>
            <a:lvl1pPr>
              <a:defRPr sz="10100"/>
            </a:lvl1pPr>
            <a:lvl2pPr>
              <a:defRPr sz="8400"/>
            </a:lvl2pPr>
            <a:lvl3pPr>
              <a:defRPr sz="76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79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90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43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8983" y="1092327"/>
            <a:ext cx="13153013" cy="4648738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630913" y="1092329"/>
            <a:ext cx="22349708" cy="23415161"/>
          </a:xfrm>
        </p:spPr>
        <p:txBody>
          <a:bodyPr/>
          <a:lstStyle>
            <a:lvl1pPr>
              <a:defRPr sz="13500"/>
            </a:lvl1pPr>
            <a:lvl2pPr>
              <a:defRPr sz="11800"/>
            </a:lvl2pPr>
            <a:lvl3pPr>
              <a:defRPr sz="101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98983" y="5741068"/>
            <a:ext cx="13153013" cy="18766423"/>
          </a:xfrm>
        </p:spPr>
        <p:txBody>
          <a:bodyPr/>
          <a:lstStyle>
            <a:lvl1pPr marL="0" indent="0">
              <a:buNone/>
              <a:defRPr sz="5900"/>
            </a:lvl1pPr>
            <a:lvl2pPr marL="1926087" indent="0">
              <a:buNone/>
              <a:defRPr sz="5100"/>
            </a:lvl2pPr>
            <a:lvl3pPr marL="3852175" indent="0">
              <a:buNone/>
              <a:defRPr sz="4200"/>
            </a:lvl3pPr>
            <a:lvl4pPr marL="5778261" indent="0">
              <a:buNone/>
              <a:defRPr sz="3800"/>
            </a:lvl4pPr>
            <a:lvl5pPr marL="7704349" indent="0">
              <a:buNone/>
              <a:defRPr sz="3800"/>
            </a:lvl5pPr>
            <a:lvl6pPr marL="9630436" indent="0">
              <a:buNone/>
              <a:defRPr sz="3800"/>
            </a:lvl6pPr>
            <a:lvl7pPr marL="11556524" indent="0">
              <a:buNone/>
              <a:defRPr sz="3800"/>
            </a:lvl7pPr>
            <a:lvl8pPr marL="13482611" indent="0">
              <a:buNone/>
              <a:defRPr sz="3800"/>
            </a:lvl8pPr>
            <a:lvl9pPr marL="15408699" indent="0">
              <a:buNone/>
              <a:defRPr sz="3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24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36283" y="19204624"/>
            <a:ext cx="23987760" cy="2267214"/>
          </a:xfrm>
        </p:spPr>
        <p:txBody>
          <a:bodyPr anchor="b"/>
          <a:lstStyle>
            <a:lvl1pPr algn="l">
              <a:defRPr sz="84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7836283" y="2451385"/>
            <a:ext cx="23987760" cy="16461105"/>
          </a:xfrm>
        </p:spPr>
        <p:txBody>
          <a:bodyPr/>
          <a:lstStyle>
            <a:lvl1pPr marL="0" indent="0">
              <a:buNone/>
              <a:defRPr sz="13500"/>
            </a:lvl1pPr>
            <a:lvl2pPr marL="1926087" indent="0">
              <a:buNone/>
              <a:defRPr sz="11800"/>
            </a:lvl2pPr>
            <a:lvl3pPr marL="3852175" indent="0">
              <a:buNone/>
              <a:defRPr sz="10100"/>
            </a:lvl3pPr>
            <a:lvl4pPr marL="5778261" indent="0">
              <a:buNone/>
              <a:defRPr sz="8400"/>
            </a:lvl4pPr>
            <a:lvl5pPr marL="7704349" indent="0">
              <a:buNone/>
              <a:defRPr sz="8400"/>
            </a:lvl5pPr>
            <a:lvl6pPr marL="9630436" indent="0">
              <a:buNone/>
              <a:defRPr sz="8400"/>
            </a:lvl6pPr>
            <a:lvl7pPr marL="11556524" indent="0">
              <a:buNone/>
              <a:defRPr sz="8400"/>
            </a:lvl7pPr>
            <a:lvl8pPr marL="13482611" indent="0">
              <a:buNone/>
              <a:defRPr sz="8400"/>
            </a:lvl8pPr>
            <a:lvl9pPr marL="15408699" indent="0">
              <a:buNone/>
              <a:defRPr sz="84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836283" y="21471837"/>
            <a:ext cx="23987760" cy="3219820"/>
          </a:xfrm>
        </p:spPr>
        <p:txBody>
          <a:bodyPr/>
          <a:lstStyle>
            <a:lvl1pPr marL="0" indent="0">
              <a:buNone/>
              <a:defRPr sz="5900"/>
            </a:lvl1pPr>
            <a:lvl2pPr marL="1926087" indent="0">
              <a:buNone/>
              <a:defRPr sz="5100"/>
            </a:lvl2pPr>
            <a:lvl3pPr marL="3852175" indent="0">
              <a:buNone/>
              <a:defRPr sz="4200"/>
            </a:lvl3pPr>
            <a:lvl4pPr marL="5778261" indent="0">
              <a:buNone/>
              <a:defRPr sz="3800"/>
            </a:lvl4pPr>
            <a:lvl5pPr marL="7704349" indent="0">
              <a:buNone/>
              <a:defRPr sz="3800"/>
            </a:lvl5pPr>
            <a:lvl6pPr marL="9630436" indent="0">
              <a:buNone/>
              <a:defRPr sz="3800"/>
            </a:lvl6pPr>
            <a:lvl7pPr marL="11556524" indent="0">
              <a:buNone/>
              <a:defRPr sz="3800"/>
            </a:lvl7pPr>
            <a:lvl8pPr marL="13482611" indent="0">
              <a:buNone/>
              <a:defRPr sz="3800"/>
            </a:lvl8pPr>
            <a:lvl9pPr marL="15408699" indent="0">
              <a:buNone/>
              <a:defRPr sz="3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05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998980" y="1098679"/>
            <a:ext cx="35981641" cy="4572530"/>
          </a:xfrm>
          <a:prstGeom prst="rect">
            <a:avLst/>
          </a:prstGeom>
        </p:spPr>
        <p:txBody>
          <a:bodyPr vert="horz" lIns="385217" tIns="192608" rIns="385217" bIns="19260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98980" y="6401544"/>
            <a:ext cx="35981641" cy="18105947"/>
          </a:xfrm>
          <a:prstGeom prst="rect">
            <a:avLst/>
          </a:prstGeom>
        </p:spPr>
        <p:txBody>
          <a:bodyPr vert="horz" lIns="385217" tIns="192608" rIns="385217" bIns="192608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998980" y="25428344"/>
            <a:ext cx="9328573" cy="1460670"/>
          </a:xfrm>
          <a:prstGeom prst="rect">
            <a:avLst/>
          </a:prstGeom>
        </p:spPr>
        <p:txBody>
          <a:bodyPr vert="horz" lIns="385217" tIns="192608" rIns="385217" bIns="192608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BD0D9-AC95-49EB-8F36-138E4CE9F49D}" type="datetimeFigureOut">
              <a:rPr lang="de-DE" smtClean="0"/>
              <a:t>16.01.2019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659697" y="25428344"/>
            <a:ext cx="12660207" cy="1460670"/>
          </a:xfrm>
          <a:prstGeom prst="rect">
            <a:avLst/>
          </a:prstGeom>
        </p:spPr>
        <p:txBody>
          <a:bodyPr vert="horz" lIns="385217" tIns="192608" rIns="385217" bIns="192608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8652048" y="25428344"/>
            <a:ext cx="9328573" cy="1460670"/>
          </a:xfrm>
          <a:prstGeom prst="rect">
            <a:avLst/>
          </a:prstGeom>
        </p:spPr>
        <p:txBody>
          <a:bodyPr vert="horz" lIns="385217" tIns="192608" rIns="385217" bIns="192608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AF55F-B60C-446A-88C8-1DEF7112AC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55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52175" rtl="0" eaLnBrk="1" latinLnBrk="0" hangingPunct="1">
        <a:spcBef>
          <a:spcPct val="0"/>
        </a:spcBef>
        <a:buNone/>
        <a:defRPr sz="1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4566" indent="-1444566" algn="l" defTabSz="38521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1pPr>
      <a:lvl2pPr marL="3129892" indent="-1203805" algn="l" defTabSz="385217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4815218" indent="-963043" algn="l" defTabSz="38521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6741306" indent="-963043" algn="l" defTabSz="3852175" rtl="0" eaLnBrk="1" latinLnBrk="0" hangingPunct="1">
        <a:spcBef>
          <a:spcPct val="20000"/>
        </a:spcBef>
        <a:buFont typeface="Arial" panose="020B0604020202020204" pitchFamily="34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667393" indent="-963043" algn="l" defTabSz="3852175" rtl="0" eaLnBrk="1" latinLnBrk="0" hangingPunct="1">
        <a:spcBef>
          <a:spcPct val="20000"/>
        </a:spcBef>
        <a:buFont typeface="Arial" panose="020B0604020202020204" pitchFamily="34" charset="0"/>
        <a:buChar char="»"/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593480" indent="-963043" algn="l" defTabSz="3852175" rtl="0" eaLnBrk="1" latinLnBrk="0" hangingPunct="1">
        <a:spcBef>
          <a:spcPct val="20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9568" indent="-963043" algn="l" defTabSz="3852175" rtl="0" eaLnBrk="1" latinLnBrk="0" hangingPunct="1">
        <a:spcBef>
          <a:spcPct val="20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445654" indent="-963043" algn="l" defTabSz="3852175" rtl="0" eaLnBrk="1" latinLnBrk="0" hangingPunct="1">
        <a:spcBef>
          <a:spcPct val="20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6371742" indent="-963043" algn="l" defTabSz="3852175" rtl="0" eaLnBrk="1" latinLnBrk="0" hangingPunct="1">
        <a:spcBef>
          <a:spcPct val="20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26087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52175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778261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04349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30436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56524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482611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08699" algn="l" defTabSz="3852175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440" y="-501897"/>
            <a:ext cx="39387856" cy="27853633"/>
          </a:xfrm>
          <a:prstGeom prst="rect">
            <a:avLst/>
          </a:prstGeom>
        </p:spPr>
      </p:pic>
      <p:sp>
        <p:nvSpPr>
          <p:cNvPr id="60" name="Abgerundetes Rechteck 59"/>
          <p:cNvSpPr/>
          <p:nvPr/>
        </p:nvSpPr>
        <p:spPr>
          <a:xfrm>
            <a:off x="33150838" y="261153"/>
            <a:ext cx="6771612" cy="12592338"/>
          </a:xfrm>
          <a:prstGeom prst="roundRect">
            <a:avLst>
              <a:gd name="adj" fmla="val 2761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Abgerundetes Rechteck 67"/>
          <p:cNvSpPr/>
          <p:nvPr/>
        </p:nvSpPr>
        <p:spPr>
          <a:xfrm>
            <a:off x="8726836" y="209073"/>
            <a:ext cx="23765583" cy="6424033"/>
          </a:xfrm>
          <a:prstGeom prst="roundRect">
            <a:avLst>
              <a:gd name="adj" fmla="val 2761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17901568" y="11230406"/>
            <a:ext cx="4176464" cy="83099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317590" y="17985510"/>
            <a:ext cx="108732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Ein Ackerfeld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1. Korinther 3,9</a:t>
            </a:r>
          </a:p>
          <a:p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Gemeinde sollte Frucht für</a:t>
            </a:r>
            <a:b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den lebendigen Gott bringe;</a:t>
            </a:r>
            <a:b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Gemeinde bedeutet Arbeit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1637600" y="3849366"/>
            <a:ext cx="13155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Etymologie: Das Wort Gemeinde/Kirche/Versammlung </a:t>
            </a:r>
          </a:p>
          <a:p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Griechisch </a:t>
            </a:r>
            <a:r>
              <a:rPr lang="el-GR" sz="2400" dirty="0" smtClean="0">
                <a:latin typeface="Arial"/>
                <a:ea typeface="Verdana" panose="020B0604030504040204" pitchFamily="34" charset="0"/>
                <a:cs typeface="Arial"/>
              </a:rPr>
              <a:t>εκκλησια</a:t>
            </a:r>
            <a:r>
              <a:rPr lang="de-DE" sz="2400" dirty="0" smtClean="0">
                <a:latin typeface="Arial"/>
                <a:ea typeface="Verdana" panose="020B0604030504040204" pitchFamily="34" charset="0"/>
                <a:cs typeface="Arial"/>
              </a:rPr>
              <a:t> (</a:t>
            </a:r>
            <a:r>
              <a:rPr lang="de-DE" sz="2400" dirty="0" err="1" smtClean="0">
                <a:latin typeface="Arial"/>
                <a:ea typeface="Verdana" panose="020B0604030504040204" pitchFamily="34" charset="0"/>
                <a:cs typeface="Arial"/>
              </a:rPr>
              <a:t>ekklesia</a:t>
            </a:r>
            <a:r>
              <a:rPr lang="de-DE" sz="2400" dirty="0" smtClean="0">
                <a:latin typeface="Arial"/>
                <a:ea typeface="Verdana" panose="020B0604030504040204" pitchFamily="34" charset="0"/>
                <a:cs typeface="Arial"/>
              </a:rPr>
              <a:t>) =  „Die Herausgerufene“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War in der Antike eine Volksversammlung in griechischen Städten (Apg. 19,39)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Volk Israel in der Wüste (Apg. 7,38)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Das Neue Testament nutzt das Wort, um die Gemeinschaft aller, die von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Christus durch das Evangelium aus der Welt herausgerufen wurden, </a:t>
            </a:r>
            <a:b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auszudrücken (1. Kor. 14,33)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Die Gemeinde wurde für Gott aus der Welt abgesondert/herausgerufen!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290362" y="7956947"/>
            <a:ext cx="1087320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Ein Leuchter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Offenbarung 1,20</a:t>
            </a:r>
          </a:p>
          <a:p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Die Gemeinde als Lichtträger in dieser Welt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6038472" y="9641582"/>
            <a:ext cx="68407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Der Leib/Körper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Verschiedene Gaben durch jedes Glied </a:t>
            </a:r>
            <a:b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(Römer 12,3-8; 1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. Korinther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12,27-30)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Christus sorgt für seinen Leib (Epheser 5,29-30)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Christus ist das Haupt des Leibes (Kolosser 1,18)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Brotbrechen als Gemeinschaft des Leibes                (1. Korinther 10,16-17)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Wir sollen die Einheit bewahren und uns nicht            im Streit trennen (Epheser 4,3-4)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6830560" y="15272146"/>
            <a:ext cx="10873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Die Braut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Offenbarung 19,7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Er hat sie geheiligt, sich selbst verherrlicht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Wir sind von ihm geliebt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3734216" y="17288370"/>
            <a:ext cx="10873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Die Herde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Apostelgeschichte 20,28</a:t>
            </a:r>
          </a:p>
          <a:p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Hirtendienst ist notwendig, </a:t>
            </a:r>
          </a:p>
          <a:p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d.h. Seelsorge, Hilfe geben, Trösten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9269720" y="18453612"/>
            <a:ext cx="10873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Ein Geheimnis</a:t>
            </a:r>
          </a:p>
          <a:p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Epheser 5,31-32</a:t>
            </a:r>
          </a:p>
          <a:p>
            <a:r>
              <a:rPr lang="de-DE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„Die Ehe als heiliges Abbild des erhabenen und schönen Geheimnisses der Verbindung zwischen dem Herrn und seiner Gemeinde.“ John MacArthur</a:t>
            </a:r>
            <a:endParaRPr lang="de-D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1348840" y="15903087"/>
            <a:ext cx="10873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Die Säule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1. Timotheus 3,15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Der Träger der Wahr-</a:t>
            </a:r>
          </a:p>
          <a:p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heit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in dieser Welt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0412736" y="12925499"/>
            <a:ext cx="108732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Ein Tempel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1. Korinther 3,16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Heilig für Gott; 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der Ort wo Gott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angebetet wird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8180488" y="8628826"/>
            <a:ext cx="10873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Ein Haus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Ein geistliches Haus (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1. Petrus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2,4-5)</a:t>
            </a:r>
          </a:p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Das Haus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Gottes (1. Timotheus 3,15)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Gottes Bau (1. Korinther 3,9)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8756552" y="10569520"/>
            <a:ext cx="108732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Lebendige Steine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1. Petrus 2,1-6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Jeder einzelne Gläubige </a:t>
            </a:r>
          </a:p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st ein wichtiger Bestandteil in der Gemeinde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und soll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mitbauen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Der Herr fügt hinzu (Apg. 2,47)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987800" y="22446096"/>
            <a:ext cx="1087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Gemeinschaft</a:t>
            </a:r>
            <a:endParaRPr lang="de-D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067920" y="23654691"/>
            <a:ext cx="10873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Brechen des Brotes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Ein Ausdruck der Einheit 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aller Gläubigen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8513094" y="25118192"/>
            <a:ext cx="1087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Gebet</a:t>
            </a:r>
            <a:endParaRPr lang="de-D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2191792" y="24057375"/>
            <a:ext cx="10873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Spenden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1. Korinther 16,1-3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3365064" y="22142523"/>
            <a:ext cx="10873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Lobpreis/Anbetung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Apostelgeschichte 2,47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4949240" y="20846379"/>
            <a:ext cx="10873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Mission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Matthäus 28,19-20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211936" y="491922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Gemeindezeitalter:        Von Pfingsten bis            zur Entrückung</a:t>
            </a:r>
            <a:endParaRPr lang="de-D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89188" y="8893051"/>
            <a:ext cx="33547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Die Gemeinden in einer Region: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Austausch, Hilfe, Gemeinschaft, Verbundenheit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z.B. die Gemeinde in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Judää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, Galiläa und Samaria (Apg. 9,31)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oder der Austausch von Briefen zwischen Kolossä und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Laodicäa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(Kol. 4,16)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437836" y="13310219"/>
            <a:ext cx="338796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Die lokale Gemeinde: 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Der Lichtträger in deiner Stadt/Dorf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z.B. „…der Versammlung Gottes, die in Korinth ist…“ (1.Kor. 1,2)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7600" y="4428555"/>
            <a:ext cx="33919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Die universelle Gemeinde Gottes weltweit:</a:t>
            </a:r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Alle Christen heute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„da ist ein Leib,        ein Geist, …ein      Herr“                  (Eph. 4,4-6)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Er ist das Haupt      (Kol. 1,18)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EINHEIT aller    </a:t>
            </a:r>
          </a:p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   Gläubigen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8756552" y="4533662"/>
            <a:ext cx="133214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Die Bedeutung der Gemeinde</a:t>
            </a:r>
          </a:p>
          <a:p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Christus hat sie geliebt und sich selbst für sie hingegeben, </a:t>
            </a:r>
          </a:p>
          <a:p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er hat den Brautpreis mit seinem Leben bezahlt (Epheser 5,25)</a:t>
            </a:r>
            <a:endParaRPr lang="de-D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5957352" y="165225"/>
            <a:ext cx="133214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Die Rolle des Heiligen Geistes</a:t>
            </a:r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Gott wirkt mit Hilfe des Heiligen Geistes durch die Gläubigen in dieser Welt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Jeder Gläubigen empfängt ihn bei seiner Errettung (Apg. 10,44)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Er setzt Personen in Ämter (Apg. 20,28) und ist die Quelle der Gemeinschaft (2. Kor. 13,13)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Er wirkt in jedem  Gläubigen (1. Kor. 12,4-11)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6191600" y="2133010"/>
            <a:ext cx="3788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Gott, der Vater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Hat uns vor Grundlegung der Welt auserwählt (Eph. 1,4), d.h. der Bräutigamvater wählt die Braut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und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lädt zur Hochzeit ein </a:t>
            </a:r>
            <a:b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gängige Praxis im Orient</a:t>
            </a: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191600" y="5796707"/>
            <a:ext cx="352839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Jesus Christus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Er ist der Bräutigam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nd zahlt den Braut-preis mit seinem eigenen Leben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(1.Kor. 6,20)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Haupt der Gemeinde, dem alles unterworfen ist (Eph. 5,23.24)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6695656" y="10169410"/>
            <a:ext cx="302433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Gemeinde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Frau und Mann sind gleich vor Gott (Galater 3,28) aber doch verschieden in ihren Rollen/Aufgaben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9615630" y="17719252"/>
            <a:ext cx="427171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Älteste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Gr.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presbuteros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&amp;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episkopos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Leitung, Aufsicht und Hirtendienst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Vorbildfunktion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Verantwortungsträger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Es gibt mehr als einen pro Gemeinde (Apg. 14,23 &amp; 15,4 &amp; 20,17, Tit. 1,5)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Siehe 1.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Pet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. 5,1-5; Apg. 20,28; 1. Tim. 3,1-7; </a:t>
            </a:r>
            <a:b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Tit. 1, 5-9)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36191600" y="18542123"/>
            <a:ext cx="387585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Diakone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Gr.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diakonos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Diener in der Gemeinde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Geringere Verantwortung als Älteste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Etwas niedrigere An-forderungen bei christ-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lichen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Tugenden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Siehe 1.Tim. 3,8-13;  Apg. 6,1-6 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30871392" y="21824874"/>
            <a:ext cx="9208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Männer</a:t>
            </a:r>
            <a:endParaRPr lang="de-D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1007024" y="23265034"/>
            <a:ext cx="9208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Frauen</a:t>
            </a:r>
            <a:endParaRPr lang="de-D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7577532" y="11230406"/>
            <a:ext cx="4860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„…da bin ich in ihrer Mitte.“</a:t>
            </a:r>
          </a:p>
          <a:p>
            <a:pPr algn="ctr"/>
            <a:r>
              <a:rPr lang="de-D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Matthäus 18, 20</a:t>
            </a:r>
            <a:endParaRPr lang="de-D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25462408" y="12447870"/>
            <a:ext cx="21355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Glieder 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= Wir Gläubige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23490975" y="10216941"/>
            <a:ext cx="2393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Haupt = Christus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8549682" y="6633508"/>
            <a:ext cx="10729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Christus ist…</a:t>
            </a:r>
          </a:p>
          <a:p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er Baumeister (Matthäus 16,18)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Der Eckstein (1.Petrus 2,6)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Der Grund/Fels (Matthäus 16,18)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2131816" y="20528730"/>
            <a:ext cx="1087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Lehre</a:t>
            </a:r>
            <a:endParaRPr lang="de-D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1195712" y="25118658"/>
            <a:ext cx="6984776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Die Praxis der ersten Christen:</a:t>
            </a:r>
          </a:p>
          <a:p>
            <a:r>
              <a:rPr lang="de-DE" sz="2400" dirty="0" smtClean="0"/>
              <a:t>„Sie </a:t>
            </a:r>
            <a:r>
              <a:rPr lang="de-DE" sz="2400" dirty="0"/>
              <a:t>verharrten aber in der </a:t>
            </a:r>
            <a:r>
              <a:rPr lang="de-DE" sz="2400" i="1" dirty="0"/>
              <a:t>Lehre</a:t>
            </a:r>
            <a:r>
              <a:rPr lang="de-DE" sz="2400" dirty="0"/>
              <a:t> der Apostel und in der </a:t>
            </a:r>
            <a:r>
              <a:rPr lang="de-DE" sz="2400" i="1" dirty="0"/>
              <a:t>Gemeinschaft</a:t>
            </a:r>
            <a:r>
              <a:rPr lang="de-DE" sz="2400" dirty="0"/>
              <a:t>, im </a:t>
            </a:r>
            <a:r>
              <a:rPr lang="de-DE" sz="2400" i="1" dirty="0"/>
              <a:t>Brechen des Brotes</a:t>
            </a:r>
            <a:r>
              <a:rPr lang="de-DE" sz="2400" dirty="0"/>
              <a:t> und in den </a:t>
            </a:r>
            <a:r>
              <a:rPr lang="de-DE" sz="2400" i="1" dirty="0" smtClean="0"/>
              <a:t>Gebeten</a:t>
            </a:r>
            <a:r>
              <a:rPr lang="de-DE" sz="2400" dirty="0" smtClean="0"/>
              <a:t>.“ Apostelgeschichte 2,42</a:t>
            </a:r>
            <a:endParaRPr lang="de-DE" sz="2400" dirty="0"/>
          </a:p>
        </p:txBody>
      </p:sp>
      <p:sp>
        <p:nvSpPr>
          <p:cNvPr id="79" name="Textfeld 78"/>
          <p:cNvSpPr txBox="1"/>
          <p:nvPr/>
        </p:nvSpPr>
        <p:spPr>
          <a:xfrm>
            <a:off x="21313973" y="21334748"/>
            <a:ext cx="400441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Sollen in den </a:t>
            </a:r>
            <a:r>
              <a:rPr lang="de-DE" sz="2000" dirty="0" smtClean="0"/>
              <a:t>Gemeindestunden </a:t>
            </a:r>
            <a:r>
              <a:rPr lang="de-DE" sz="2000" dirty="0" smtClean="0"/>
              <a:t>schweigen  </a:t>
            </a:r>
            <a:br>
              <a:rPr lang="de-DE" sz="2000" dirty="0" smtClean="0"/>
            </a:br>
            <a:r>
              <a:rPr lang="de-DE" sz="2000" dirty="0" smtClean="0"/>
              <a:t>(1. Kor. 14,34-36; 1. Tim.2,12)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Kopfbedeckung als Zeichen der Unterordnung für die Engel             (1. Kor. 11, 5-10)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Eine sehr wichtige Aufgabe ist, dass ältere Frauen die jüngeren </a:t>
            </a:r>
            <a:r>
              <a:rPr lang="de-DE" sz="2000" dirty="0"/>
              <a:t>Frauen </a:t>
            </a:r>
            <a:r>
              <a:rPr lang="de-DE" sz="2000" dirty="0" smtClean="0"/>
              <a:t>unterweisen sollen</a:t>
            </a:r>
            <a:br>
              <a:rPr lang="de-DE" sz="2000" dirty="0" smtClean="0"/>
            </a:br>
            <a:r>
              <a:rPr lang="de-DE" sz="2000" dirty="0" smtClean="0"/>
              <a:t>(</a:t>
            </a:r>
            <a:r>
              <a:rPr lang="de-DE" sz="2000" dirty="0"/>
              <a:t>Titus 2,4</a:t>
            </a:r>
            <a:r>
              <a:rPr lang="de-DE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Frauen können durch Gastfreundschaft und Hilfe der Gemeinde dienen (z.B. Lydia in Apg. 16 und Phöbe in </a:t>
            </a:r>
            <a:br>
              <a:rPr lang="de-DE" sz="2000" dirty="0" smtClean="0"/>
            </a:br>
            <a:r>
              <a:rPr lang="de-DE" sz="2000" dirty="0" smtClean="0"/>
              <a:t>Römer 16,1)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80" name="Textfeld 79"/>
          <p:cNvSpPr txBox="1"/>
          <p:nvPr/>
        </p:nvSpPr>
        <p:spPr>
          <a:xfrm>
            <a:off x="25324642" y="21334748"/>
            <a:ext cx="3219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Sollen durch Lied, Gebet, Anbetung und Wort zur Gemeindestunde beitragen (1. Kor. 14,26)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Sollen nicht das Haupt bedecken (1. Kor. 11,7), ganz im Gegensatz zur Jüdischen Kultur</a:t>
            </a:r>
            <a:endParaRPr lang="de-DE" sz="2000" dirty="0"/>
          </a:p>
        </p:txBody>
      </p:sp>
      <p:cxnSp>
        <p:nvCxnSpPr>
          <p:cNvPr id="88" name="Gerade Verbindung mit Pfeil 87"/>
          <p:cNvCxnSpPr/>
          <p:nvPr/>
        </p:nvCxnSpPr>
        <p:spPr>
          <a:xfrm flipV="1">
            <a:off x="35592294" y="18838457"/>
            <a:ext cx="580256" cy="1019200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29566864" y="17245979"/>
            <a:ext cx="690124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Gemeindeordnung (Ämter/Dienste)</a:t>
            </a:r>
            <a:endParaRPr lang="de-DE" sz="2600" b="1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475632" y="16287809"/>
            <a:ext cx="756084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Das Gebäude</a:t>
            </a:r>
          </a:p>
          <a:p>
            <a:r>
              <a:rPr lang="de-DE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Muss es ein prachtvolles Kirchengebäude sein?</a:t>
            </a:r>
          </a:p>
          <a:p>
            <a:r>
              <a:rPr lang="de-DE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NEIN! Die Ersten Christen trafen sich in Hausgemeinden, z.B. traf sich eine Gemeinde im Haus von </a:t>
            </a:r>
            <a:r>
              <a:rPr lang="de-DE" sz="2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Aquilla</a:t>
            </a:r>
            <a:r>
              <a:rPr lang="de-DE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 und Priscilla (1.Kor, 16,19).</a:t>
            </a:r>
          </a:p>
          <a:p>
            <a:r>
              <a:rPr lang="de-DE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Ein anderes Beispiel: Mit der Zunahme der Christenverfolgung im römischen Reich trafen sich die Christen in Katakomben.</a:t>
            </a:r>
          </a:p>
          <a:p>
            <a:endParaRPr lang="de-D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95" name="Gerade Verbindung mit Pfeil 94"/>
          <p:cNvCxnSpPr/>
          <p:nvPr/>
        </p:nvCxnSpPr>
        <p:spPr>
          <a:xfrm flipV="1">
            <a:off x="10400620" y="8041764"/>
            <a:ext cx="0" cy="807779"/>
          </a:xfrm>
          <a:prstGeom prst="straightConnector1">
            <a:avLst/>
          </a:prstGeom>
          <a:ln w="76200">
            <a:solidFill>
              <a:schemeClr val="bg1">
                <a:lumMod val="8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/>
          <p:cNvSpPr/>
          <p:nvPr/>
        </p:nvSpPr>
        <p:spPr>
          <a:xfrm>
            <a:off x="187600" y="394360"/>
            <a:ext cx="28083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„Ihm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sei die Herrlichkeit in der 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Versammlung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in 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Christus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Jesus,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auf </a:t>
            </a:r>
            <a:endParaRPr lang="de-DE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alle </a:t>
            </a:r>
            <a:r>
              <a:rPr lang="de-DE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Ge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schlechter </a:t>
            </a:r>
          </a:p>
          <a:p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des </a:t>
            </a:r>
            <a:r>
              <a:rPr lang="de-DE" sz="2000" dirty="0">
                <a:latin typeface="Verdana" panose="020B0604030504040204" pitchFamily="34" charset="0"/>
                <a:ea typeface="Verdana" panose="020B0604030504040204" pitchFamily="34" charset="0"/>
              </a:rPr>
              <a:t>Zeitalters der Zeitalter hin! Amen</a:t>
            </a:r>
            <a:r>
              <a:rPr lang="de-DE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.“ (Eph.3,21)</a:t>
            </a:r>
            <a:endParaRPr lang="de-D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29594558" y="24533303"/>
            <a:ext cx="940535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400" b="1"/>
            </a:lvl1pPr>
          </a:lstStyle>
          <a:p>
            <a:r>
              <a:rPr lang="de-DE" dirty="0"/>
              <a:t>Die Gemeinde trifft Entscheidungen als Einheit</a:t>
            </a:r>
          </a:p>
          <a:p>
            <a:pPr marL="342900" indent="-342900">
              <a:buFont typeface="Arial" charset="0"/>
              <a:buChar char="•"/>
            </a:pPr>
            <a:r>
              <a:rPr lang="de-DE" b="0" dirty="0" smtClean="0"/>
              <a:t>Entsendung </a:t>
            </a:r>
            <a:r>
              <a:rPr lang="de-DE" b="0" dirty="0"/>
              <a:t>von Missionaren (Apg. </a:t>
            </a:r>
            <a:r>
              <a:rPr lang="de-DE" b="0" dirty="0" smtClean="0"/>
              <a:t>15,22)</a:t>
            </a:r>
          </a:p>
          <a:p>
            <a:pPr marL="342900" indent="-342900">
              <a:buFont typeface="Arial" charset="0"/>
              <a:buChar char="•"/>
            </a:pPr>
            <a:r>
              <a:rPr lang="de-DE" b="0" dirty="0" smtClean="0"/>
              <a:t>Sie </a:t>
            </a:r>
            <a:r>
              <a:rPr lang="de-DE" b="0" dirty="0"/>
              <a:t>„löst“ Gläubige in der Gemeinde aufgrund von Sünde und sie nimmt Gläubige in die Gemeinschaft auf („binden“) </a:t>
            </a:r>
            <a:r>
              <a:rPr lang="de-DE" b="0" dirty="0">
                <a:sym typeface="Wingdings" panose="05000000000000000000" pitchFamily="2" charset="2"/>
              </a:rPr>
              <a:t> Matt. 18,15-20</a:t>
            </a:r>
            <a:endParaRPr lang="de-DE" b="0" dirty="0"/>
          </a:p>
        </p:txBody>
      </p:sp>
      <p:sp>
        <p:nvSpPr>
          <p:cNvPr id="3" name="Abgerundetes Rechteck 2"/>
          <p:cNvSpPr/>
          <p:nvPr/>
        </p:nvSpPr>
        <p:spPr>
          <a:xfrm>
            <a:off x="76200" y="209074"/>
            <a:ext cx="7744248" cy="18981122"/>
          </a:xfrm>
          <a:prstGeom prst="roundRect">
            <a:avLst>
              <a:gd name="adj" fmla="val 2761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Abgerundetes Rechteck 61"/>
          <p:cNvSpPr/>
          <p:nvPr/>
        </p:nvSpPr>
        <p:spPr>
          <a:xfrm>
            <a:off x="1051696" y="19689889"/>
            <a:ext cx="16576700" cy="7133154"/>
          </a:xfrm>
          <a:prstGeom prst="roundRect">
            <a:avLst>
              <a:gd name="adj" fmla="val 2761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Abgerundetes Rechteck 62"/>
          <p:cNvSpPr/>
          <p:nvPr/>
        </p:nvSpPr>
        <p:spPr>
          <a:xfrm>
            <a:off x="20385844" y="19846316"/>
            <a:ext cx="8972142" cy="6256647"/>
          </a:xfrm>
          <a:prstGeom prst="roundRect">
            <a:avLst>
              <a:gd name="adj" fmla="val 2761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Abgerundetes Rechteck 64"/>
          <p:cNvSpPr/>
          <p:nvPr/>
        </p:nvSpPr>
        <p:spPr>
          <a:xfrm>
            <a:off x="29474222" y="17006155"/>
            <a:ext cx="10448228" cy="9096808"/>
          </a:xfrm>
          <a:prstGeom prst="roundRect">
            <a:avLst>
              <a:gd name="adj" fmla="val 2761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7" name="Grafik 6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03" t="47592" b="30249"/>
          <a:stretch/>
        </p:blipFill>
        <p:spPr>
          <a:xfrm rot="3441465">
            <a:off x="27308424" y="21645808"/>
            <a:ext cx="3268066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1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837</Words>
  <Application>Microsoft Office PowerPoint</Application>
  <PresentationFormat>Benutzerdefiniert</PresentationFormat>
  <Paragraphs>134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Larissa</vt:lpstr>
      <vt:lpstr>PowerPoint-Präsentation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Cornelius Brombach</dc:creator>
  <cp:lastModifiedBy>Ralf Kausemann</cp:lastModifiedBy>
  <cp:revision>25</cp:revision>
  <cp:lastPrinted>2019-01-16T11:31:32Z</cp:lastPrinted>
  <dcterms:created xsi:type="dcterms:W3CDTF">2018-11-17T19:18:40Z</dcterms:created>
  <dcterms:modified xsi:type="dcterms:W3CDTF">2019-01-16T11:36:48Z</dcterms:modified>
</cp:coreProperties>
</file>