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1"/>
  </p:notesMasterIdLst>
  <p:sldIdLst>
    <p:sldId id="256" r:id="rId2"/>
    <p:sldId id="266" r:id="rId3"/>
    <p:sldId id="280" r:id="rId4"/>
    <p:sldId id="281" r:id="rId5"/>
    <p:sldId id="282" r:id="rId6"/>
    <p:sldId id="283" r:id="rId7"/>
    <p:sldId id="284" r:id="rId8"/>
    <p:sldId id="285" r:id="rId9"/>
    <p:sldId id="28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72"/>
    <p:restoredTop sz="94719"/>
  </p:normalViewPr>
  <p:slideViewPr>
    <p:cSldViewPr>
      <p:cViewPr varScale="1">
        <p:scale>
          <a:sx n="110" d="100"/>
          <a:sy n="110" d="100"/>
        </p:scale>
        <p:origin x="450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4D25A-525A-4831-ABBC-CC5C5CDB6C11}" type="datetimeFigureOut">
              <a:rPr lang="de-DE" smtClean="0"/>
              <a:pPr/>
              <a:t>22.06.2021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44516-4C07-4284-A1C3-2A6D503E58B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390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44516-4C07-4284-A1C3-2A6D503E58BC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967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44516-4C07-4284-A1C3-2A6D503E58BC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776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44516-4C07-4284-A1C3-2A6D503E58BC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989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44516-4C07-4284-A1C3-2A6D503E58BC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738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44516-4C07-4284-A1C3-2A6D503E58BC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463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44516-4C07-4284-A1C3-2A6D503E58BC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798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44516-4C07-4284-A1C3-2A6D503E58BC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3248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44516-4C07-4284-A1C3-2A6D503E58BC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55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78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02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2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393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6005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186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570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986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5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23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72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66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22.06.2021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88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22.06.2021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34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22.06.2021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535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5579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BA50D42-C9CD-4801-B293-61D1F53EC57E}" type="datetimeFigureOut">
              <a:rPr lang="de-DE" smtClean="0"/>
              <a:pPr/>
              <a:t>22.06.2021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517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BA50D42-C9CD-4801-B293-61D1F53EC57E}" type="datetimeFigureOut">
              <a:rPr lang="de-DE" smtClean="0"/>
              <a:pPr/>
              <a:t>22.06.2021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823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8000" dirty="0" err="1"/>
              <a:t>Knoff</a:t>
            </a:r>
            <a:r>
              <a:rPr lang="de-DE" sz="8000" dirty="0"/>
              <a:t>-Hoff-Abend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de-DE" sz="3000" dirty="0"/>
              <a:t>Die ultimative Experimente-Show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481608"/>
            <a:ext cx="7467600" cy="553998"/>
          </a:xfrm>
        </p:spPr>
        <p:txBody>
          <a:bodyPr anchor="ctr" anchorCtr="0">
            <a:spAutoFit/>
          </a:bodyPr>
          <a:lstStyle/>
          <a:p>
            <a:r>
              <a:rPr lang="de-DE" dirty="0"/>
              <a:t>1. Experiment - CD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xmlns="" id="{2A1D0FC0-933E-FE4D-9CD0-7D6E28796AD2}"/>
              </a:ext>
            </a:extLst>
          </p:cNvPr>
          <p:cNvGrpSpPr/>
          <p:nvPr/>
        </p:nvGrpSpPr>
        <p:grpSpPr>
          <a:xfrm>
            <a:off x="2495600" y="2276872"/>
            <a:ext cx="6768752" cy="752670"/>
            <a:chOff x="767408" y="2132856"/>
            <a:chExt cx="5616624" cy="720080"/>
          </a:xfrm>
        </p:grpSpPr>
        <p:sp>
          <p:nvSpPr>
            <p:cNvPr id="4" name="Richtungspfeil 3">
              <a:extLst>
                <a:ext uri="{FF2B5EF4-FFF2-40B4-BE49-F238E27FC236}">
                  <a16:creationId xmlns:a16="http://schemas.microsoft.com/office/drawing/2014/main" xmlns="" id="{49E08974-4A8E-9A4C-8072-55A358FD8775}"/>
                </a:ext>
              </a:extLst>
            </p:cNvPr>
            <p:cNvSpPr/>
            <p:nvPr/>
          </p:nvSpPr>
          <p:spPr>
            <a:xfrm>
              <a:off x="3575720" y="2132856"/>
              <a:ext cx="2808312" cy="720080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ichtungspfeil 5">
              <a:extLst>
                <a:ext uri="{FF2B5EF4-FFF2-40B4-BE49-F238E27FC236}">
                  <a16:creationId xmlns:a16="http://schemas.microsoft.com/office/drawing/2014/main" xmlns="" id="{DBBCDF91-36D3-7940-8D10-38D6824CAB91}"/>
                </a:ext>
              </a:extLst>
            </p:cNvPr>
            <p:cNvSpPr/>
            <p:nvPr/>
          </p:nvSpPr>
          <p:spPr>
            <a:xfrm rot="10800000">
              <a:off x="767408" y="2132856"/>
              <a:ext cx="2808312" cy="720080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B8948F62-2B07-A447-86C9-F6CDD5EDC56E}"/>
              </a:ext>
            </a:extLst>
          </p:cNvPr>
          <p:cNvSpPr/>
          <p:nvPr/>
        </p:nvSpPr>
        <p:spPr>
          <a:xfrm>
            <a:off x="817151" y="1377506"/>
            <a:ext cx="74058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e-DE" sz="2600" dirty="0">
                <a:latin typeface="Alwyn Light" pitchFamily="2" charset="0"/>
              </a:rPr>
              <a:t>Was passiert, wenn man auf die Brandstelle pustet?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2BBA0EB1-5A0B-554C-B0C6-6C3167AB7AAC}"/>
              </a:ext>
            </a:extLst>
          </p:cNvPr>
          <p:cNvSpPr txBox="1"/>
          <p:nvPr/>
        </p:nvSpPr>
        <p:spPr>
          <a:xfrm>
            <a:off x="4777755" y="2437763"/>
            <a:ext cx="22044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200" dirty="0">
                <a:latin typeface="Alwyn Light" pitchFamily="2" charset="0"/>
              </a:rPr>
              <a:t>Die CD verbrennt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0555B7DC-2882-C749-94F9-634EAF030167}"/>
              </a:ext>
            </a:extLst>
          </p:cNvPr>
          <p:cNvGrpSpPr/>
          <p:nvPr/>
        </p:nvGrpSpPr>
        <p:grpSpPr>
          <a:xfrm>
            <a:off x="2495600" y="3317574"/>
            <a:ext cx="6768752" cy="752670"/>
            <a:chOff x="767408" y="2132856"/>
            <a:chExt cx="5616624" cy="720080"/>
          </a:xfrm>
        </p:grpSpPr>
        <p:sp>
          <p:nvSpPr>
            <p:cNvPr id="11" name="Richtungspfeil 10">
              <a:extLst>
                <a:ext uri="{FF2B5EF4-FFF2-40B4-BE49-F238E27FC236}">
                  <a16:creationId xmlns:a16="http://schemas.microsoft.com/office/drawing/2014/main" xmlns="" id="{693E9E0F-F202-E04D-A771-45EB3D56B0E5}"/>
                </a:ext>
              </a:extLst>
            </p:cNvPr>
            <p:cNvSpPr/>
            <p:nvPr/>
          </p:nvSpPr>
          <p:spPr>
            <a:xfrm>
              <a:off x="3575720" y="2132856"/>
              <a:ext cx="2808312" cy="720080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ichtungspfeil 11">
              <a:extLst>
                <a:ext uri="{FF2B5EF4-FFF2-40B4-BE49-F238E27FC236}">
                  <a16:creationId xmlns:a16="http://schemas.microsoft.com/office/drawing/2014/main" xmlns="" id="{9780963C-C684-1B4E-95EC-BBC8E20C2E2A}"/>
                </a:ext>
              </a:extLst>
            </p:cNvPr>
            <p:cNvSpPr/>
            <p:nvPr/>
          </p:nvSpPr>
          <p:spPr>
            <a:xfrm rot="10800000">
              <a:off x="767408" y="2132856"/>
              <a:ext cx="2808312" cy="720080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5D4A841B-DBDE-0C4C-8C43-7AF21BA53172}"/>
              </a:ext>
            </a:extLst>
          </p:cNvPr>
          <p:cNvSpPr txBox="1"/>
          <p:nvPr/>
        </p:nvSpPr>
        <p:spPr>
          <a:xfrm>
            <a:off x="4103733" y="3478465"/>
            <a:ext cx="35525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200" dirty="0">
                <a:latin typeface="Alwyn Light" pitchFamily="2" charset="0"/>
              </a:rPr>
              <a:t>Es entsteht ein  großes Loch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xmlns="" id="{BD66C7C8-C97E-0442-8FC2-5CB739B584CF}"/>
              </a:ext>
            </a:extLst>
          </p:cNvPr>
          <p:cNvGrpSpPr/>
          <p:nvPr/>
        </p:nvGrpSpPr>
        <p:grpSpPr>
          <a:xfrm>
            <a:off x="2501063" y="4361475"/>
            <a:ext cx="6768752" cy="752670"/>
            <a:chOff x="767408" y="2132856"/>
            <a:chExt cx="5616624" cy="720080"/>
          </a:xfrm>
        </p:grpSpPr>
        <p:sp>
          <p:nvSpPr>
            <p:cNvPr id="17" name="Richtungspfeil 16">
              <a:extLst>
                <a:ext uri="{FF2B5EF4-FFF2-40B4-BE49-F238E27FC236}">
                  <a16:creationId xmlns:a16="http://schemas.microsoft.com/office/drawing/2014/main" xmlns="" id="{3EAEAF90-511E-794C-92A6-4582D8110664}"/>
                </a:ext>
              </a:extLst>
            </p:cNvPr>
            <p:cNvSpPr/>
            <p:nvPr/>
          </p:nvSpPr>
          <p:spPr>
            <a:xfrm>
              <a:off x="3575720" y="2132856"/>
              <a:ext cx="2808312" cy="720080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ichtungspfeil 17">
              <a:extLst>
                <a:ext uri="{FF2B5EF4-FFF2-40B4-BE49-F238E27FC236}">
                  <a16:creationId xmlns:a16="http://schemas.microsoft.com/office/drawing/2014/main" xmlns="" id="{3FA65F73-7983-7C4C-88B7-CE4E9D67AEA4}"/>
                </a:ext>
              </a:extLst>
            </p:cNvPr>
            <p:cNvSpPr/>
            <p:nvPr/>
          </p:nvSpPr>
          <p:spPr>
            <a:xfrm rot="10800000">
              <a:off x="767408" y="2132856"/>
              <a:ext cx="2808312" cy="720080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60D81039-8DF1-954A-8D37-BEEEAB79547D}"/>
              </a:ext>
            </a:extLst>
          </p:cNvPr>
          <p:cNvSpPr txBox="1"/>
          <p:nvPr/>
        </p:nvSpPr>
        <p:spPr>
          <a:xfrm>
            <a:off x="3918406" y="4522366"/>
            <a:ext cx="39340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200" dirty="0">
                <a:latin typeface="Alwyn Light" pitchFamily="2" charset="0"/>
              </a:rPr>
              <a:t>Es bildet sich eine Luftschlange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xmlns="" id="{440B7824-8022-D14B-884D-F2E89A33F8CF}"/>
              </a:ext>
            </a:extLst>
          </p:cNvPr>
          <p:cNvGrpSpPr/>
          <p:nvPr/>
        </p:nvGrpSpPr>
        <p:grpSpPr>
          <a:xfrm>
            <a:off x="2502753" y="5369069"/>
            <a:ext cx="6768752" cy="752670"/>
            <a:chOff x="767408" y="2132856"/>
            <a:chExt cx="5616624" cy="720080"/>
          </a:xfrm>
        </p:grpSpPr>
        <p:sp>
          <p:nvSpPr>
            <p:cNvPr id="21" name="Richtungspfeil 20">
              <a:extLst>
                <a:ext uri="{FF2B5EF4-FFF2-40B4-BE49-F238E27FC236}">
                  <a16:creationId xmlns:a16="http://schemas.microsoft.com/office/drawing/2014/main" xmlns="" id="{30506F06-34EA-8C41-AA6D-F3388B509B9A}"/>
                </a:ext>
              </a:extLst>
            </p:cNvPr>
            <p:cNvSpPr/>
            <p:nvPr/>
          </p:nvSpPr>
          <p:spPr>
            <a:xfrm>
              <a:off x="3575720" y="2132856"/>
              <a:ext cx="2808312" cy="720080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ichtungspfeil 21">
              <a:extLst>
                <a:ext uri="{FF2B5EF4-FFF2-40B4-BE49-F238E27FC236}">
                  <a16:creationId xmlns:a16="http://schemas.microsoft.com/office/drawing/2014/main" xmlns="" id="{43CA84AE-15C8-5D40-9F96-7D6A05F5F5F3}"/>
                </a:ext>
              </a:extLst>
            </p:cNvPr>
            <p:cNvSpPr/>
            <p:nvPr/>
          </p:nvSpPr>
          <p:spPr>
            <a:xfrm rot="10800000">
              <a:off x="767408" y="2132856"/>
              <a:ext cx="2808312" cy="720080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xmlns="" id="{18C4A569-AA19-3345-AB81-7CCAC5333545}"/>
              </a:ext>
            </a:extLst>
          </p:cNvPr>
          <p:cNvSpPr txBox="1"/>
          <p:nvPr/>
        </p:nvSpPr>
        <p:spPr>
          <a:xfrm>
            <a:off x="4228669" y="5529960"/>
            <a:ext cx="33169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200" dirty="0">
                <a:latin typeface="Alwyn Light" pitchFamily="2" charset="0"/>
              </a:rPr>
              <a:t>Die CD löst sich in Luft auf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xmlns="" id="{8AE99456-5247-714A-960C-8A4CF50ED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5772138"/>
            <a:ext cx="825500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9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466220"/>
            <a:ext cx="7467600" cy="584775"/>
          </a:xfrm>
        </p:spPr>
        <p:txBody>
          <a:bodyPr anchor="ctr" anchorCtr="0">
            <a:spAutoFit/>
          </a:bodyPr>
          <a:lstStyle/>
          <a:p>
            <a:r>
              <a:rPr lang="de-DE" dirty="0"/>
              <a:t>2. Luftballon-Experiment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xmlns="" id="{2A1D0FC0-933E-FE4D-9CD0-7D6E28796AD2}"/>
              </a:ext>
            </a:extLst>
          </p:cNvPr>
          <p:cNvGrpSpPr/>
          <p:nvPr/>
        </p:nvGrpSpPr>
        <p:grpSpPr>
          <a:xfrm>
            <a:off x="2495600" y="2276872"/>
            <a:ext cx="6768752" cy="752670"/>
            <a:chOff x="767408" y="2132856"/>
            <a:chExt cx="5616624" cy="720080"/>
          </a:xfrm>
          <a:solidFill>
            <a:srgbClr val="00B050"/>
          </a:solidFill>
        </p:grpSpPr>
        <p:sp>
          <p:nvSpPr>
            <p:cNvPr id="4" name="Richtungspfeil 3">
              <a:extLst>
                <a:ext uri="{FF2B5EF4-FFF2-40B4-BE49-F238E27FC236}">
                  <a16:creationId xmlns:a16="http://schemas.microsoft.com/office/drawing/2014/main" xmlns="" id="{49E08974-4A8E-9A4C-8072-55A358FD8775}"/>
                </a:ext>
              </a:extLst>
            </p:cNvPr>
            <p:cNvSpPr/>
            <p:nvPr/>
          </p:nvSpPr>
          <p:spPr>
            <a:xfrm>
              <a:off x="3575720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ichtungspfeil 5">
              <a:extLst>
                <a:ext uri="{FF2B5EF4-FFF2-40B4-BE49-F238E27FC236}">
                  <a16:creationId xmlns:a16="http://schemas.microsoft.com/office/drawing/2014/main" xmlns="" id="{DBBCDF91-36D3-7940-8D10-38D6824CAB91}"/>
                </a:ext>
              </a:extLst>
            </p:cNvPr>
            <p:cNvSpPr/>
            <p:nvPr/>
          </p:nvSpPr>
          <p:spPr>
            <a:xfrm rot="10800000">
              <a:off x="767408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B8948F62-2B07-A447-86C9-F6CDD5EDC56E}"/>
              </a:ext>
            </a:extLst>
          </p:cNvPr>
          <p:cNvSpPr/>
          <p:nvPr/>
        </p:nvSpPr>
        <p:spPr>
          <a:xfrm>
            <a:off x="817151" y="1377506"/>
            <a:ext cx="7688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e-DE" sz="2800" dirty="0">
                <a:latin typeface="Alwyn Light" pitchFamily="2" charset="0"/>
              </a:rPr>
              <a:t>Was bringt den Luftballon dazu sich aufzublasen?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2BBA0EB1-5A0B-554C-B0C6-6C3167AB7AAC}"/>
              </a:ext>
            </a:extLst>
          </p:cNvPr>
          <p:cNvSpPr txBox="1"/>
          <p:nvPr/>
        </p:nvSpPr>
        <p:spPr>
          <a:xfrm>
            <a:off x="3719736" y="2401332"/>
            <a:ext cx="4578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00000"/>
            </a:pPr>
            <a:r>
              <a:rPr lang="de-DE" sz="2400" dirty="0">
                <a:latin typeface="Alwyn Light" pitchFamily="2" charset="0"/>
              </a:rPr>
              <a:t>Wasser mit Kohlensäure und Mehl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0555B7DC-2882-C749-94F9-634EAF030167}"/>
              </a:ext>
            </a:extLst>
          </p:cNvPr>
          <p:cNvGrpSpPr/>
          <p:nvPr/>
        </p:nvGrpSpPr>
        <p:grpSpPr>
          <a:xfrm>
            <a:off x="2495600" y="3317574"/>
            <a:ext cx="6768752" cy="752670"/>
            <a:chOff x="767408" y="2132856"/>
            <a:chExt cx="5616624" cy="720080"/>
          </a:xfrm>
          <a:solidFill>
            <a:srgbClr val="00B050"/>
          </a:solidFill>
        </p:grpSpPr>
        <p:sp>
          <p:nvSpPr>
            <p:cNvPr id="11" name="Richtungspfeil 10">
              <a:extLst>
                <a:ext uri="{FF2B5EF4-FFF2-40B4-BE49-F238E27FC236}">
                  <a16:creationId xmlns:a16="http://schemas.microsoft.com/office/drawing/2014/main" xmlns="" id="{693E9E0F-F202-E04D-A771-45EB3D56B0E5}"/>
                </a:ext>
              </a:extLst>
            </p:cNvPr>
            <p:cNvSpPr/>
            <p:nvPr/>
          </p:nvSpPr>
          <p:spPr>
            <a:xfrm>
              <a:off x="3575720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ichtungspfeil 11">
              <a:extLst>
                <a:ext uri="{FF2B5EF4-FFF2-40B4-BE49-F238E27FC236}">
                  <a16:creationId xmlns:a16="http://schemas.microsoft.com/office/drawing/2014/main" xmlns="" id="{9780963C-C684-1B4E-95EC-BBC8E20C2E2A}"/>
                </a:ext>
              </a:extLst>
            </p:cNvPr>
            <p:cNvSpPr/>
            <p:nvPr/>
          </p:nvSpPr>
          <p:spPr>
            <a:xfrm rot="10800000">
              <a:off x="767408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5D4A841B-DBDE-0C4C-8C43-7AF21BA53172}"/>
              </a:ext>
            </a:extLst>
          </p:cNvPr>
          <p:cNvSpPr txBox="1"/>
          <p:nvPr/>
        </p:nvSpPr>
        <p:spPr>
          <a:xfrm>
            <a:off x="4424289" y="3463076"/>
            <a:ext cx="2911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00000"/>
            </a:pPr>
            <a:r>
              <a:rPr lang="de-DE" sz="2400" dirty="0">
                <a:latin typeface="Alwyn Light" pitchFamily="2" charset="0"/>
              </a:rPr>
              <a:t>Essig und Backpulver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xmlns="" id="{BD66C7C8-C97E-0442-8FC2-5CB739B584CF}"/>
              </a:ext>
            </a:extLst>
          </p:cNvPr>
          <p:cNvGrpSpPr/>
          <p:nvPr/>
        </p:nvGrpSpPr>
        <p:grpSpPr>
          <a:xfrm>
            <a:off x="2501063" y="4361475"/>
            <a:ext cx="6768752" cy="752670"/>
            <a:chOff x="767408" y="2132856"/>
            <a:chExt cx="5616624" cy="720080"/>
          </a:xfrm>
          <a:solidFill>
            <a:srgbClr val="00B050"/>
          </a:solidFill>
        </p:grpSpPr>
        <p:sp>
          <p:nvSpPr>
            <p:cNvPr id="17" name="Richtungspfeil 16">
              <a:extLst>
                <a:ext uri="{FF2B5EF4-FFF2-40B4-BE49-F238E27FC236}">
                  <a16:creationId xmlns:a16="http://schemas.microsoft.com/office/drawing/2014/main" xmlns="" id="{3EAEAF90-511E-794C-92A6-4582D8110664}"/>
                </a:ext>
              </a:extLst>
            </p:cNvPr>
            <p:cNvSpPr/>
            <p:nvPr/>
          </p:nvSpPr>
          <p:spPr>
            <a:xfrm>
              <a:off x="3575720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ichtungspfeil 17">
              <a:extLst>
                <a:ext uri="{FF2B5EF4-FFF2-40B4-BE49-F238E27FC236}">
                  <a16:creationId xmlns:a16="http://schemas.microsoft.com/office/drawing/2014/main" xmlns="" id="{3FA65F73-7983-7C4C-88B7-CE4E9D67AEA4}"/>
                </a:ext>
              </a:extLst>
            </p:cNvPr>
            <p:cNvSpPr/>
            <p:nvPr/>
          </p:nvSpPr>
          <p:spPr>
            <a:xfrm rot="10800000">
              <a:off x="767408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60D81039-8DF1-954A-8D37-BEEEAB79547D}"/>
              </a:ext>
            </a:extLst>
          </p:cNvPr>
          <p:cNvSpPr txBox="1"/>
          <p:nvPr/>
        </p:nvSpPr>
        <p:spPr>
          <a:xfrm>
            <a:off x="4798590" y="4488823"/>
            <a:ext cx="2162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00000"/>
            </a:pPr>
            <a:r>
              <a:rPr lang="de-DE" sz="2400" dirty="0">
                <a:latin typeface="Alwyn Light" pitchFamily="2" charset="0"/>
              </a:rPr>
              <a:t>Hefe und Milch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xmlns="" id="{440B7824-8022-D14B-884D-F2E89A33F8CF}"/>
              </a:ext>
            </a:extLst>
          </p:cNvPr>
          <p:cNvGrpSpPr/>
          <p:nvPr/>
        </p:nvGrpSpPr>
        <p:grpSpPr>
          <a:xfrm>
            <a:off x="2502753" y="5369069"/>
            <a:ext cx="6768752" cy="752670"/>
            <a:chOff x="767408" y="2132856"/>
            <a:chExt cx="5616624" cy="720080"/>
          </a:xfrm>
          <a:solidFill>
            <a:srgbClr val="00B050"/>
          </a:solidFill>
        </p:grpSpPr>
        <p:sp>
          <p:nvSpPr>
            <p:cNvPr id="21" name="Richtungspfeil 20">
              <a:extLst>
                <a:ext uri="{FF2B5EF4-FFF2-40B4-BE49-F238E27FC236}">
                  <a16:creationId xmlns:a16="http://schemas.microsoft.com/office/drawing/2014/main" xmlns="" id="{30506F06-34EA-8C41-AA6D-F3388B509B9A}"/>
                </a:ext>
              </a:extLst>
            </p:cNvPr>
            <p:cNvSpPr/>
            <p:nvPr/>
          </p:nvSpPr>
          <p:spPr>
            <a:xfrm>
              <a:off x="3575720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ichtungspfeil 21">
              <a:extLst>
                <a:ext uri="{FF2B5EF4-FFF2-40B4-BE49-F238E27FC236}">
                  <a16:creationId xmlns:a16="http://schemas.microsoft.com/office/drawing/2014/main" xmlns="" id="{43CA84AE-15C8-5D40-9F96-7D6A05F5F5F3}"/>
                </a:ext>
              </a:extLst>
            </p:cNvPr>
            <p:cNvSpPr/>
            <p:nvPr/>
          </p:nvSpPr>
          <p:spPr>
            <a:xfrm rot="10800000">
              <a:off x="767408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xmlns="" id="{18C4A569-AA19-3345-AB81-7CCAC5333545}"/>
              </a:ext>
            </a:extLst>
          </p:cNvPr>
          <p:cNvSpPr txBox="1"/>
          <p:nvPr/>
        </p:nvSpPr>
        <p:spPr>
          <a:xfrm>
            <a:off x="4798590" y="5480494"/>
            <a:ext cx="2241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100000"/>
            </a:pPr>
            <a:r>
              <a:rPr lang="de-DE" sz="2400" dirty="0">
                <a:latin typeface="Alwyn Light" pitchFamily="2" charset="0"/>
              </a:rPr>
              <a:t>Fanta und Milch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xmlns="" id="{8AE99456-5247-714A-960C-8A4CF50ED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5772138"/>
            <a:ext cx="825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9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466220"/>
            <a:ext cx="7467600" cy="584775"/>
          </a:xfrm>
        </p:spPr>
        <p:txBody>
          <a:bodyPr anchor="ctr" anchorCtr="0">
            <a:spAutoFit/>
          </a:bodyPr>
          <a:lstStyle/>
          <a:p>
            <a:r>
              <a:rPr lang="de-DE" dirty="0"/>
              <a:t>3. Wasserstrahl-Experiment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xmlns="" id="{2A1D0FC0-933E-FE4D-9CD0-7D6E28796AD2}"/>
              </a:ext>
            </a:extLst>
          </p:cNvPr>
          <p:cNvGrpSpPr/>
          <p:nvPr/>
        </p:nvGrpSpPr>
        <p:grpSpPr>
          <a:xfrm>
            <a:off x="2495600" y="2276872"/>
            <a:ext cx="6768752" cy="752670"/>
            <a:chOff x="767408" y="2132856"/>
            <a:chExt cx="5616624" cy="720080"/>
          </a:xfrm>
          <a:solidFill>
            <a:srgbClr val="00B0F0"/>
          </a:solidFill>
        </p:grpSpPr>
        <p:sp>
          <p:nvSpPr>
            <p:cNvPr id="4" name="Richtungspfeil 3">
              <a:extLst>
                <a:ext uri="{FF2B5EF4-FFF2-40B4-BE49-F238E27FC236}">
                  <a16:creationId xmlns:a16="http://schemas.microsoft.com/office/drawing/2014/main" xmlns="" id="{49E08974-4A8E-9A4C-8072-55A358FD8775}"/>
                </a:ext>
              </a:extLst>
            </p:cNvPr>
            <p:cNvSpPr/>
            <p:nvPr/>
          </p:nvSpPr>
          <p:spPr>
            <a:xfrm>
              <a:off x="3575720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ichtungspfeil 5">
              <a:extLst>
                <a:ext uri="{FF2B5EF4-FFF2-40B4-BE49-F238E27FC236}">
                  <a16:creationId xmlns:a16="http://schemas.microsoft.com/office/drawing/2014/main" xmlns="" id="{DBBCDF91-36D3-7940-8D10-38D6824CAB91}"/>
                </a:ext>
              </a:extLst>
            </p:cNvPr>
            <p:cNvSpPr/>
            <p:nvPr/>
          </p:nvSpPr>
          <p:spPr>
            <a:xfrm rot="10800000">
              <a:off x="767408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B8948F62-2B07-A447-86C9-F6CDD5EDC56E}"/>
              </a:ext>
            </a:extLst>
          </p:cNvPr>
          <p:cNvSpPr/>
          <p:nvPr/>
        </p:nvSpPr>
        <p:spPr>
          <a:xfrm>
            <a:off x="817151" y="1377506"/>
            <a:ext cx="9803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e-DE" sz="2800" dirty="0">
                <a:latin typeface="Alwyn Light" pitchFamily="2" charset="0"/>
              </a:rPr>
              <a:t>Wie lässt sich der Wasserstrahl umleiten, ohne ihn zu berühren?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2BBA0EB1-5A0B-554C-B0C6-6C3167AB7AAC}"/>
              </a:ext>
            </a:extLst>
          </p:cNvPr>
          <p:cNvSpPr txBox="1"/>
          <p:nvPr/>
        </p:nvSpPr>
        <p:spPr>
          <a:xfrm>
            <a:off x="3452067" y="2422374"/>
            <a:ext cx="5240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100000"/>
            </a:pPr>
            <a:r>
              <a:rPr lang="de-DE" sz="2400" dirty="0">
                <a:latin typeface="Alwyn Light" pitchFamily="2" charset="0"/>
              </a:rPr>
              <a:t>mit einem elektrostatischen Luftballon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0555B7DC-2882-C749-94F9-634EAF030167}"/>
              </a:ext>
            </a:extLst>
          </p:cNvPr>
          <p:cNvGrpSpPr/>
          <p:nvPr/>
        </p:nvGrpSpPr>
        <p:grpSpPr>
          <a:xfrm>
            <a:off x="2495600" y="3317574"/>
            <a:ext cx="6768752" cy="752670"/>
            <a:chOff x="767408" y="2132856"/>
            <a:chExt cx="5616624" cy="720080"/>
          </a:xfrm>
          <a:solidFill>
            <a:srgbClr val="00B0F0"/>
          </a:solidFill>
        </p:grpSpPr>
        <p:sp>
          <p:nvSpPr>
            <p:cNvPr id="11" name="Richtungspfeil 10">
              <a:extLst>
                <a:ext uri="{FF2B5EF4-FFF2-40B4-BE49-F238E27FC236}">
                  <a16:creationId xmlns:a16="http://schemas.microsoft.com/office/drawing/2014/main" xmlns="" id="{693E9E0F-F202-E04D-A771-45EB3D56B0E5}"/>
                </a:ext>
              </a:extLst>
            </p:cNvPr>
            <p:cNvSpPr/>
            <p:nvPr/>
          </p:nvSpPr>
          <p:spPr>
            <a:xfrm>
              <a:off x="3575720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ichtungspfeil 11">
              <a:extLst>
                <a:ext uri="{FF2B5EF4-FFF2-40B4-BE49-F238E27FC236}">
                  <a16:creationId xmlns:a16="http://schemas.microsoft.com/office/drawing/2014/main" xmlns="" id="{9780963C-C684-1B4E-95EC-BBC8E20C2E2A}"/>
                </a:ext>
              </a:extLst>
            </p:cNvPr>
            <p:cNvSpPr/>
            <p:nvPr/>
          </p:nvSpPr>
          <p:spPr>
            <a:xfrm rot="10800000">
              <a:off x="767408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5D4A841B-DBDE-0C4C-8C43-7AF21BA53172}"/>
              </a:ext>
            </a:extLst>
          </p:cNvPr>
          <p:cNvSpPr txBox="1"/>
          <p:nvPr/>
        </p:nvSpPr>
        <p:spPr>
          <a:xfrm>
            <a:off x="4181179" y="3486309"/>
            <a:ext cx="3296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100000"/>
            </a:pPr>
            <a:r>
              <a:rPr lang="de-DE" sz="2400" dirty="0">
                <a:latin typeface="Alwyn Light" pitchFamily="2" charset="0"/>
              </a:rPr>
              <a:t>mit einem Elektromotor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xmlns="" id="{BD66C7C8-C97E-0442-8FC2-5CB739B584CF}"/>
              </a:ext>
            </a:extLst>
          </p:cNvPr>
          <p:cNvGrpSpPr/>
          <p:nvPr/>
        </p:nvGrpSpPr>
        <p:grpSpPr>
          <a:xfrm>
            <a:off x="2501063" y="4361475"/>
            <a:ext cx="6768752" cy="752670"/>
            <a:chOff x="767408" y="2132856"/>
            <a:chExt cx="5616624" cy="720080"/>
          </a:xfrm>
          <a:solidFill>
            <a:srgbClr val="00B0F0"/>
          </a:solidFill>
        </p:grpSpPr>
        <p:sp>
          <p:nvSpPr>
            <p:cNvPr id="17" name="Richtungspfeil 16">
              <a:extLst>
                <a:ext uri="{FF2B5EF4-FFF2-40B4-BE49-F238E27FC236}">
                  <a16:creationId xmlns:a16="http://schemas.microsoft.com/office/drawing/2014/main" xmlns="" id="{3EAEAF90-511E-794C-92A6-4582D8110664}"/>
                </a:ext>
              </a:extLst>
            </p:cNvPr>
            <p:cNvSpPr/>
            <p:nvPr/>
          </p:nvSpPr>
          <p:spPr>
            <a:xfrm>
              <a:off x="3575720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ichtungspfeil 17">
              <a:extLst>
                <a:ext uri="{FF2B5EF4-FFF2-40B4-BE49-F238E27FC236}">
                  <a16:creationId xmlns:a16="http://schemas.microsoft.com/office/drawing/2014/main" xmlns="" id="{3FA65F73-7983-7C4C-88B7-CE4E9D67AEA4}"/>
                </a:ext>
              </a:extLst>
            </p:cNvPr>
            <p:cNvSpPr/>
            <p:nvPr/>
          </p:nvSpPr>
          <p:spPr>
            <a:xfrm rot="10800000">
              <a:off x="767408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60D81039-8DF1-954A-8D37-BEEEAB79547D}"/>
              </a:ext>
            </a:extLst>
          </p:cNvPr>
          <p:cNvSpPr txBox="1"/>
          <p:nvPr/>
        </p:nvSpPr>
        <p:spPr>
          <a:xfrm>
            <a:off x="3660685" y="4488823"/>
            <a:ext cx="4870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100000"/>
            </a:pPr>
            <a:r>
              <a:rPr lang="de-DE" sz="2400" dirty="0">
                <a:latin typeface="Alwyn Light" pitchFamily="2" charset="0"/>
              </a:rPr>
              <a:t>mit einem gefrorenen Wasserbeutel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xmlns="" id="{440B7824-8022-D14B-884D-F2E89A33F8CF}"/>
              </a:ext>
            </a:extLst>
          </p:cNvPr>
          <p:cNvGrpSpPr/>
          <p:nvPr/>
        </p:nvGrpSpPr>
        <p:grpSpPr>
          <a:xfrm>
            <a:off x="2502753" y="5369069"/>
            <a:ext cx="6768752" cy="752670"/>
            <a:chOff x="767408" y="2132856"/>
            <a:chExt cx="5616624" cy="720080"/>
          </a:xfrm>
          <a:solidFill>
            <a:srgbClr val="00B0F0"/>
          </a:solidFill>
        </p:grpSpPr>
        <p:sp>
          <p:nvSpPr>
            <p:cNvPr id="21" name="Richtungspfeil 20">
              <a:extLst>
                <a:ext uri="{FF2B5EF4-FFF2-40B4-BE49-F238E27FC236}">
                  <a16:creationId xmlns:a16="http://schemas.microsoft.com/office/drawing/2014/main" xmlns="" id="{30506F06-34EA-8C41-AA6D-F3388B509B9A}"/>
                </a:ext>
              </a:extLst>
            </p:cNvPr>
            <p:cNvSpPr/>
            <p:nvPr/>
          </p:nvSpPr>
          <p:spPr>
            <a:xfrm>
              <a:off x="3575720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ichtungspfeil 21">
              <a:extLst>
                <a:ext uri="{FF2B5EF4-FFF2-40B4-BE49-F238E27FC236}">
                  <a16:creationId xmlns:a16="http://schemas.microsoft.com/office/drawing/2014/main" xmlns="" id="{43CA84AE-15C8-5D40-9F96-7D6A05F5F5F3}"/>
                </a:ext>
              </a:extLst>
            </p:cNvPr>
            <p:cNvSpPr/>
            <p:nvPr/>
          </p:nvSpPr>
          <p:spPr>
            <a:xfrm rot="10800000">
              <a:off x="767408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xmlns="" id="{18C4A569-AA19-3345-AB81-7CCAC5333545}"/>
              </a:ext>
            </a:extLst>
          </p:cNvPr>
          <p:cNvSpPr txBox="1"/>
          <p:nvPr/>
        </p:nvSpPr>
        <p:spPr>
          <a:xfrm>
            <a:off x="4719982" y="5480494"/>
            <a:ext cx="233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100000"/>
            </a:pPr>
            <a:r>
              <a:rPr lang="de-DE" sz="2400" dirty="0">
                <a:latin typeface="Alwyn Light" pitchFamily="2" charset="0"/>
              </a:rPr>
              <a:t>mit einer Spritze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xmlns="" id="{8AE99456-5247-714A-960C-8A4CF50ED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5772138"/>
            <a:ext cx="825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6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9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466220"/>
            <a:ext cx="7467600" cy="584775"/>
          </a:xfrm>
        </p:spPr>
        <p:txBody>
          <a:bodyPr anchor="ctr" anchorCtr="0">
            <a:spAutoFit/>
          </a:bodyPr>
          <a:lstStyle/>
          <a:p>
            <a:r>
              <a:rPr lang="de-DE" dirty="0"/>
              <a:t>4. Teebeutel-Experiment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xmlns="" id="{2A1D0FC0-933E-FE4D-9CD0-7D6E28796AD2}"/>
              </a:ext>
            </a:extLst>
          </p:cNvPr>
          <p:cNvGrpSpPr/>
          <p:nvPr/>
        </p:nvGrpSpPr>
        <p:grpSpPr>
          <a:xfrm>
            <a:off x="2495600" y="2276872"/>
            <a:ext cx="6768752" cy="752670"/>
            <a:chOff x="767408" y="2132856"/>
            <a:chExt cx="5616624" cy="72008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" name="Richtungspfeil 3">
              <a:extLst>
                <a:ext uri="{FF2B5EF4-FFF2-40B4-BE49-F238E27FC236}">
                  <a16:creationId xmlns:a16="http://schemas.microsoft.com/office/drawing/2014/main" xmlns="" id="{49E08974-4A8E-9A4C-8072-55A358FD8775}"/>
                </a:ext>
              </a:extLst>
            </p:cNvPr>
            <p:cNvSpPr/>
            <p:nvPr/>
          </p:nvSpPr>
          <p:spPr>
            <a:xfrm>
              <a:off x="3575720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ichtungspfeil 5">
              <a:extLst>
                <a:ext uri="{FF2B5EF4-FFF2-40B4-BE49-F238E27FC236}">
                  <a16:creationId xmlns:a16="http://schemas.microsoft.com/office/drawing/2014/main" xmlns="" id="{DBBCDF91-36D3-7940-8D10-38D6824CAB91}"/>
                </a:ext>
              </a:extLst>
            </p:cNvPr>
            <p:cNvSpPr/>
            <p:nvPr/>
          </p:nvSpPr>
          <p:spPr>
            <a:xfrm rot="10800000">
              <a:off x="767408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B8948F62-2B07-A447-86C9-F6CDD5EDC56E}"/>
              </a:ext>
            </a:extLst>
          </p:cNvPr>
          <p:cNvSpPr/>
          <p:nvPr/>
        </p:nvSpPr>
        <p:spPr>
          <a:xfrm>
            <a:off x="817151" y="1377506"/>
            <a:ext cx="11063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e-DE" sz="2800" dirty="0">
                <a:latin typeface="Alwyn Light" pitchFamily="2" charset="0"/>
              </a:rPr>
              <a:t>Was passiert, wenn man den leeren Teebeutel  oben am Rand anzündet?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2BBA0EB1-5A0B-554C-B0C6-6C3167AB7AAC}"/>
              </a:ext>
            </a:extLst>
          </p:cNvPr>
          <p:cNvSpPr txBox="1"/>
          <p:nvPr/>
        </p:nvSpPr>
        <p:spPr>
          <a:xfrm>
            <a:off x="3571523" y="2422374"/>
            <a:ext cx="500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100000"/>
            </a:pPr>
            <a:r>
              <a:rPr lang="de-DE" sz="2400" dirty="0">
                <a:latin typeface="Alwyn Light" pitchFamily="2" charset="0"/>
              </a:rPr>
              <a:t>Er gibt einen pfeifenden Ton von sich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0555B7DC-2882-C749-94F9-634EAF030167}"/>
              </a:ext>
            </a:extLst>
          </p:cNvPr>
          <p:cNvGrpSpPr/>
          <p:nvPr/>
        </p:nvGrpSpPr>
        <p:grpSpPr>
          <a:xfrm>
            <a:off x="2495600" y="3317574"/>
            <a:ext cx="6768752" cy="752670"/>
            <a:chOff x="767408" y="2132856"/>
            <a:chExt cx="5616624" cy="72008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" name="Richtungspfeil 10">
              <a:extLst>
                <a:ext uri="{FF2B5EF4-FFF2-40B4-BE49-F238E27FC236}">
                  <a16:creationId xmlns:a16="http://schemas.microsoft.com/office/drawing/2014/main" xmlns="" id="{693E9E0F-F202-E04D-A771-45EB3D56B0E5}"/>
                </a:ext>
              </a:extLst>
            </p:cNvPr>
            <p:cNvSpPr/>
            <p:nvPr/>
          </p:nvSpPr>
          <p:spPr>
            <a:xfrm>
              <a:off x="3575720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ichtungspfeil 11">
              <a:extLst>
                <a:ext uri="{FF2B5EF4-FFF2-40B4-BE49-F238E27FC236}">
                  <a16:creationId xmlns:a16="http://schemas.microsoft.com/office/drawing/2014/main" xmlns="" id="{9780963C-C684-1B4E-95EC-BBC8E20C2E2A}"/>
                </a:ext>
              </a:extLst>
            </p:cNvPr>
            <p:cNvSpPr/>
            <p:nvPr/>
          </p:nvSpPr>
          <p:spPr>
            <a:xfrm rot="10800000">
              <a:off x="767408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5D4A841B-DBDE-0C4C-8C43-7AF21BA53172}"/>
              </a:ext>
            </a:extLst>
          </p:cNvPr>
          <p:cNvSpPr txBox="1"/>
          <p:nvPr/>
        </p:nvSpPr>
        <p:spPr>
          <a:xfrm>
            <a:off x="4206827" y="3486309"/>
            <a:ext cx="324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100000"/>
            </a:pPr>
            <a:r>
              <a:rPr lang="de-DE" sz="2400" dirty="0">
                <a:latin typeface="Alwyn Light" pitchFamily="2" charset="0"/>
              </a:rPr>
              <a:t>Er löst sich in Pulver auf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xmlns="" id="{BD66C7C8-C97E-0442-8FC2-5CB739B584CF}"/>
              </a:ext>
            </a:extLst>
          </p:cNvPr>
          <p:cNvGrpSpPr/>
          <p:nvPr/>
        </p:nvGrpSpPr>
        <p:grpSpPr>
          <a:xfrm>
            <a:off x="2501063" y="4361475"/>
            <a:ext cx="6768752" cy="752670"/>
            <a:chOff x="767408" y="2132856"/>
            <a:chExt cx="5616624" cy="72008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7" name="Richtungspfeil 16">
              <a:extLst>
                <a:ext uri="{FF2B5EF4-FFF2-40B4-BE49-F238E27FC236}">
                  <a16:creationId xmlns:a16="http://schemas.microsoft.com/office/drawing/2014/main" xmlns="" id="{3EAEAF90-511E-794C-92A6-4582D8110664}"/>
                </a:ext>
              </a:extLst>
            </p:cNvPr>
            <p:cNvSpPr/>
            <p:nvPr/>
          </p:nvSpPr>
          <p:spPr>
            <a:xfrm>
              <a:off x="3575720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ichtungspfeil 17">
              <a:extLst>
                <a:ext uri="{FF2B5EF4-FFF2-40B4-BE49-F238E27FC236}">
                  <a16:creationId xmlns:a16="http://schemas.microsoft.com/office/drawing/2014/main" xmlns="" id="{3FA65F73-7983-7C4C-88B7-CE4E9D67AEA4}"/>
                </a:ext>
              </a:extLst>
            </p:cNvPr>
            <p:cNvSpPr/>
            <p:nvPr/>
          </p:nvSpPr>
          <p:spPr>
            <a:xfrm rot="10800000">
              <a:off x="767408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60D81039-8DF1-954A-8D37-BEEEAB79547D}"/>
              </a:ext>
            </a:extLst>
          </p:cNvPr>
          <p:cNvSpPr txBox="1"/>
          <p:nvPr/>
        </p:nvSpPr>
        <p:spPr>
          <a:xfrm>
            <a:off x="4762461" y="4506977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100000"/>
            </a:pPr>
            <a:r>
              <a:rPr lang="de-DE" sz="2400" dirty="0">
                <a:latin typeface="Alwyn Light" pitchFamily="2" charset="0"/>
              </a:rPr>
              <a:t>Er bläht sich auf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xmlns="" id="{440B7824-8022-D14B-884D-F2E89A33F8CF}"/>
              </a:ext>
            </a:extLst>
          </p:cNvPr>
          <p:cNvGrpSpPr/>
          <p:nvPr/>
        </p:nvGrpSpPr>
        <p:grpSpPr>
          <a:xfrm>
            <a:off x="2502753" y="5369069"/>
            <a:ext cx="6768752" cy="752670"/>
            <a:chOff x="767408" y="2132856"/>
            <a:chExt cx="5616624" cy="72008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1" name="Richtungspfeil 20">
              <a:extLst>
                <a:ext uri="{FF2B5EF4-FFF2-40B4-BE49-F238E27FC236}">
                  <a16:creationId xmlns:a16="http://schemas.microsoft.com/office/drawing/2014/main" xmlns="" id="{30506F06-34EA-8C41-AA6D-F3388B509B9A}"/>
                </a:ext>
              </a:extLst>
            </p:cNvPr>
            <p:cNvSpPr/>
            <p:nvPr/>
          </p:nvSpPr>
          <p:spPr>
            <a:xfrm>
              <a:off x="3575720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ichtungspfeil 21">
              <a:extLst>
                <a:ext uri="{FF2B5EF4-FFF2-40B4-BE49-F238E27FC236}">
                  <a16:creationId xmlns:a16="http://schemas.microsoft.com/office/drawing/2014/main" xmlns="" id="{43CA84AE-15C8-5D40-9F96-7D6A05F5F5F3}"/>
                </a:ext>
              </a:extLst>
            </p:cNvPr>
            <p:cNvSpPr/>
            <p:nvPr/>
          </p:nvSpPr>
          <p:spPr>
            <a:xfrm rot="10800000">
              <a:off x="767408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xmlns="" id="{18C4A569-AA19-3345-AB81-7CCAC5333545}"/>
              </a:ext>
            </a:extLst>
          </p:cNvPr>
          <p:cNvSpPr txBox="1"/>
          <p:nvPr/>
        </p:nvSpPr>
        <p:spPr>
          <a:xfrm>
            <a:off x="4451896" y="5480494"/>
            <a:ext cx="2870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100000"/>
            </a:pPr>
            <a:r>
              <a:rPr lang="de-DE" sz="2400" dirty="0">
                <a:latin typeface="Alwyn Light" pitchFamily="2" charset="0"/>
              </a:rPr>
              <a:t>Er hebt vom Tisch ab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xmlns="" id="{8AE99456-5247-714A-960C-8A4CF50ED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5772138"/>
            <a:ext cx="825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9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9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466220"/>
            <a:ext cx="7467600" cy="584775"/>
          </a:xfrm>
        </p:spPr>
        <p:txBody>
          <a:bodyPr anchor="ctr" anchorCtr="0">
            <a:spAutoFit/>
          </a:bodyPr>
          <a:lstStyle/>
          <a:p>
            <a:r>
              <a:rPr lang="de-DE" dirty="0"/>
              <a:t>5. Teelicht-Experiment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xmlns="" id="{2A1D0FC0-933E-FE4D-9CD0-7D6E28796AD2}"/>
              </a:ext>
            </a:extLst>
          </p:cNvPr>
          <p:cNvGrpSpPr/>
          <p:nvPr/>
        </p:nvGrpSpPr>
        <p:grpSpPr>
          <a:xfrm>
            <a:off x="2495600" y="2276872"/>
            <a:ext cx="6768752" cy="752670"/>
            <a:chOff x="767408" y="2132856"/>
            <a:chExt cx="5616624" cy="720080"/>
          </a:xfrm>
          <a:solidFill>
            <a:srgbClr val="FFC000"/>
          </a:solidFill>
        </p:grpSpPr>
        <p:sp>
          <p:nvSpPr>
            <p:cNvPr id="4" name="Richtungspfeil 3">
              <a:extLst>
                <a:ext uri="{FF2B5EF4-FFF2-40B4-BE49-F238E27FC236}">
                  <a16:creationId xmlns:a16="http://schemas.microsoft.com/office/drawing/2014/main" xmlns="" id="{49E08974-4A8E-9A4C-8072-55A358FD8775}"/>
                </a:ext>
              </a:extLst>
            </p:cNvPr>
            <p:cNvSpPr/>
            <p:nvPr/>
          </p:nvSpPr>
          <p:spPr>
            <a:xfrm>
              <a:off x="3575720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ichtungspfeil 5">
              <a:extLst>
                <a:ext uri="{FF2B5EF4-FFF2-40B4-BE49-F238E27FC236}">
                  <a16:creationId xmlns:a16="http://schemas.microsoft.com/office/drawing/2014/main" xmlns="" id="{DBBCDF91-36D3-7940-8D10-38D6824CAB91}"/>
                </a:ext>
              </a:extLst>
            </p:cNvPr>
            <p:cNvSpPr/>
            <p:nvPr/>
          </p:nvSpPr>
          <p:spPr>
            <a:xfrm rot="10800000">
              <a:off x="767408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B8948F62-2B07-A447-86C9-F6CDD5EDC56E}"/>
              </a:ext>
            </a:extLst>
          </p:cNvPr>
          <p:cNvSpPr/>
          <p:nvPr/>
        </p:nvSpPr>
        <p:spPr>
          <a:xfrm>
            <a:off x="817151" y="1377506"/>
            <a:ext cx="8809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e-DE" sz="2800" dirty="0">
                <a:latin typeface="Alwyn Light" pitchFamily="2" charset="0"/>
              </a:rPr>
              <a:t>Was passiert wenn man das Glas über das Teelicht stülpt?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2BBA0EB1-5A0B-554C-B0C6-6C3167AB7AAC}"/>
              </a:ext>
            </a:extLst>
          </p:cNvPr>
          <p:cNvSpPr txBox="1"/>
          <p:nvPr/>
        </p:nvSpPr>
        <p:spPr>
          <a:xfrm>
            <a:off x="4010652" y="2467565"/>
            <a:ext cx="375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100000"/>
            </a:pPr>
            <a:r>
              <a:rPr lang="de-DE" dirty="0"/>
              <a:t>Es wird so heiß, dass es zerplatzt </a:t>
            </a:r>
            <a:endParaRPr lang="de-DE" sz="2400" dirty="0">
              <a:latin typeface="Alwyn Light" pitchFamily="2" charset="0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0555B7DC-2882-C749-94F9-634EAF030167}"/>
              </a:ext>
            </a:extLst>
          </p:cNvPr>
          <p:cNvGrpSpPr/>
          <p:nvPr/>
        </p:nvGrpSpPr>
        <p:grpSpPr>
          <a:xfrm>
            <a:off x="2495600" y="3317574"/>
            <a:ext cx="6768752" cy="752670"/>
            <a:chOff x="767408" y="2132856"/>
            <a:chExt cx="5616624" cy="720080"/>
          </a:xfrm>
          <a:solidFill>
            <a:srgbClr val="FFC000"/>
          </a:solidFill>
        </p:grpSpPr>
        <p:sp>
          <p:nvSpPr>
            <p:cNvPr id="11" name="Richtungspfeil 10">
              <a:extLst>
                <a:ext uri="{FF2B5EF4-FFF2-40B4-BE49-F238E27FC236}">
                  <a16:creationId xmlns:a16="http://schemas.microsoft.com/office/drawing/2014/main" xmlns="" id="{693E9E0F-F202-E04D-A771-45EB3D56B0E5}"/>
                </a:ext>
              </a:extLst>
            </p:cNvPr>
            <p:cNvSpPr/>
            <p:nvPr/>
          </p:nvSpPr>
          <p:spPr>
            <a:xfrm>
              <a:off x="3575720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ichtungspfeil 11">
              <a:extLst>
                <a:ext uri="{FF2B5EF4-FFF2-40B4-BE49-F238E27FC236}">
                  <a16:creationId xmlns:a16="http://schemas.microsoft.com/office/drawing/2014/main" xmlns="" id="{9780963C-C684-1B4E-95EC-BBC8E20C2E2A}"/>
                </a:ext>
              </a:extLst>
            </p:cNvPr>
            <p:cNvSpPr/>
            <p:nvPr/>
          </p:nvSpPr>
          <p:spPr>
            <a:xfrm rot="10800000">
              <a:off x="767408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5D4A841B-DBDE-0C4C-8C43-7AF21BA53172}"/>
              </a:ext>
            </a:extLst>
          </p:cNvPr>
          <p:cNvSpPr txBox="1"/>
          <p:nvPr/>
        </p:nvSpPr>
        <p:spPr>
          <a:xfrm>
            <a:off x="3953807" y="3405601"/>
            <a:ext cx="3852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100000"/>
            </a:pPr>
            <a:r>
              <a:rPr lang="de-DE" dirty="0"/>
              <a:t>Die Flüssigkeit saugt sich ins Glas</a:t>
            </a:r>
            <a:r>
              <a:rPr lang="de-DE" sz="2400" dirty="0"/>
              <a:t> </a:t>
            </a:r>
            <a:endParaRPr lang="de-DE" sz="2400" dirty="0">
              <a:latin typeface="Alwyn Light" pitchFamily="2" charset="0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xmlns="" id="{BD66C7C8-C97E-0442-8FC2-5CB739B584CF}"/>
              </a:ext>
            </a:extLst>
          </p:cNvPr>
          <p:cNvGrpSpPr/>
          <p:nvPr/>
        </p:nvGrpSpPr>
        <p:grpSpPr>
          <a:xfrm>
            <a:off x="2501063" y="4361475"/>
            <a:ext cx="6768752" cy="752670"/>
            <a:chOff x="767408" y="2132856"/>
            <a:chExt cx="5616624" cy="720080"/>
          </a:xfrm>
          <a:solidFill>
            <a:srgbClr val="FFC000"/>
          </a:solidFill>
        </p:grpSpPr>
        <p:sp>
          <p:nvSpPr>
            <p:cNvPr id="17" name="Richtungspfeil 16">
              <a:extLst>
                <a:ext uri="{FF2B5EF4-FFF2-40B4-BE49-F238E27FC236}">
                  <a16:creationId xmlns:a16="http://schemas.microsoft.com/office/drawing/2014/main" xmlns="" id="{3EAEAF90-511E-794C-92A6-4582D8110664}"/>
                </a:ext>
              </a:extLst>
            </p:cNvPr>
            <p:cNvSpPr/>
            <p:nvPr/>
          </p:nvSpPr>
          <p:spPr>
            <a:xfrm>
              <a:off x="3575720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ichtungspfeil 17">
              <a:extLst>
                <a:ext uri="{FF2B5EF4-FFF2-40B4-BE49-F238E27FC236}">
                  <a16:creationId xmlns:a16="http://schemas.microsoft.com/office/drawing/2014/main" xmlns="" id="{3FA65F73-7983-7C4C-88B7-CE4E9D67AEA4}"/>
                </a:ext>
              </a:extLst>
            </p:cNvPr>
            <p:cNvSpPr/>
            <p:nvPr/>
          </p:nvSpPr>
          <p:spPr>
            <a:xfrm rot="10800000">
              <a:off x="767408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60D81039-8DF1-954A-8D37-BEEEAB79547D}"/>
              </a:ext>
            </a:extLst>
          </p:cNvPr>
          <p:cNvSpPr txBox="1"/>
          <p:nvPr/>
        </p:nvSpPr>
        <p:spPr>
          <a:xfrm>
            <a:off x="3862373" y="4433551"/>
            <a:ext cx="4049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100000"/>
            </a:pPr>
            <a:r>
              <a:rPr lang="de-DE" dirty="0"/>
              <a:t>Das Wasser verändert seine Farbe</a:t>
            </a:r>
            <a:r>
              <a:rPr lang="de-DE" sz="2400" dirty="0"/>
              <a:t> </a:t>
            </a:r>
            <a:endParaRPr lang="de-DE" sz="2400" dirty="0">
              <a:latin typeface="Alwyn Light" pitchFamily="2" charset="0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xmlns="" id="{440B7824-8022-D14B-884D-F2E89A33F8CF}"/>
              </a:ext>
            </a:extLst>
          </p:cNvPr>
          <p:cNvGrpSpPr/>
          <p:nvPr/>
        </p:nvGrpSpPr>
        <p:grpSpPr>
          <a:xfrm>
            <a:off x="2502753" y="5369069"/>
            <a:ext cx="6768752" cy="752670"/>
            <a:chOff x="767408" y="2132856"/>
            <a:chExt cx="5616624" cy="720080"/>
          </a:xfrm>
          <a:solidFill>
            <a:srgbClr val="FFC000"/>
          </a:solidFill>
        </p:grpSpPr>
        <p:sp>
          <p:nvSpPr>
            <p:cNvPr id="21" name="Richtungspfeil 20">
              <a:extLst>
                <a:ext uri="{FF2B5EF4-FFF2-40B4-BE49-F238E27FC236}">
                  <a16:creationId xmlns:a16="http://schemas.microsoft.com/office/drawing/2014/main" xmlns="" id="{30506F06-34EA-8C41-AA6D-F3388B509B9A}"/>
                </a:ext>
              </a:extLst>
            </p:cNvPr>
            <p:cNvSpPr/>
            <p:nvPr/>
          </p:nvSpPr>
          <p:spPr>
            <a:xfrm>
              <a:off x="3575720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ichtungspfeil 21">
              <a:extLst>
                <a:ext uri="{FF2B5EF4-FFF2-40B4-BE49-F238E27FC236}">
                  <a16:creationId xmlns:a16="http://schemas.microsoft.com/office/drawing/2014/main" xmlns="" id="{43CA84AE-15C8-5D40-9F96-7D6A05F5F5F3}"/>
                </a:ext>
              </a:extLst>
            </p:cNvPr>
            <p:cNvSpPr/>
            <p:nvPr/>
          </p:nvSpPr>
          <p:spPr>
            <a:xfrm rot="10800000">
              <a:off x="767408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xmlns="" id="{18C4A569-AA19-3345-AB81-7CCAC5333545}"/>
              </a:ext>
            </a:extLst>
          </p:cNvPr>
          <p:cNvSpPr txBox="1"/>
          <p:nvPr/>
        </p:nvSpPr>
        <p:spPr>
          <a:xfrm>
            <a:off x="3999432" y="5480494"/>
            <a:ext cx="3775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100000"/>
            </a:pPr>
            <a:r>
              <a:rPr lang="de-DE" dirty="0"/>
              <a:t>Das Wasser fängt an zu kochen</a:t>
            </a:r>
            <a:r>
              <a:rPr lang="de-DE" sz="2400" dirty="0"/>
              <a:t> </a:t>
            </a:r>
            <a:endParaRPr lang="de-DE" sz="2400" dirty="0">
              <a:latin typeface="Alwyn Light" pitchFamily="2" charset="0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xmlns="" id="{8AE99456-5247-714A-960C-8A4CF50ED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5772138"/>
            <a:ext cx="825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0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9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466220"/>
            <a:ext cx="7467600" cy="584775"/>
          </a:xfrm>
        </p:spPr>
        <p:txBody>
          <a:bodyPr anchor="ctr" anchorCtr="0">
            <a:spAutoFit/>
          </a:bodyPr>
          <a:lstStyle/>
          <a:p>
            <a:r>
              <a:rPr lang="de-DE" dirty="0"/>
              <a:t>6. EI-Experiment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xmlns="" id="{2A1D0FC0-933E-FE4D-9CD0-7D6E28796AD2}"/>
              </a:ext>
            </a:extLst>
          </p:cNvPr>
          <p:cNvGrpSpPr/>
          <p:nvPr/>
        </p:nvGrpSpPr>
        <p:grpSpPr>
          <a:xfrm>
            <a:off x="2495600" y="2276872"/>
            <a:ext cx="6768752" cy="752670"/>
            <a:chOff x="767408" y="2132856"/>
            <a:chExt cx="5616624" cy="720080"/>
          </a:xfrm>
          <a:solidFill>
            <a:srgbClr val="7030A0"/>
          </a:solidFill>
        </p:grpSpPr>
        <p:sp>
          <p:nvSpPr>
            <p:cNvPr id="4" name="Richtungspfeil 3">
              <a:extLst>
                <a:ext uri="{FF2B5EF4-FFF2-40B4-BE49-F238E27FC236}">
                  <a16:creationId xmlns:a16="http://schemas.microsoft.com/office/drawing/2014/main" xmlns="" id="{49E08974-4A8E-9A4C-8072-55A358FD8775}"/>
                </a:ext>
              </a:extLst>
            </p:cNvPr>
            <p:cNvSpPr/>
            <p:nvPr/>
          </p:nvSpPr>
          <p:spPr>
            <a:xfrm>
              <a:off x="3575720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ichtungspfeil 5">
              <a:extLst>
                <a:ext uri="{FF2B5EF4-FFF2-40B4-BE49-F238E27FC236}">
                  <a16:creationId xmlns:a16="http://schemas.microsoft.com/office/drawing/2014/main" xmlns="" id="{DBBCDF91-36D3-7940-8D10-38D6824CAB91}"/>
                </a:ext>
              </a:extLst>
            </p:cNvPr>
            <p:cNvSpPr/>
            <p:nvPr/>
          </p:nvSpPr>
          <p:spPr>
            <a:xfrm rot="10800000">
              <a:off x="767408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B8948F62-2B07-A447-86C9-F6CDD5EDC56E}"/>
              </a:ext>
            </a:extLst>
          </p:cNvPr>
          <p:cNvSpPr/>
          <p:nvPr/>
        </p:nvSpPr>
        <p:spPr>
          <a:xfrm>
            <a:off x="817151" y="1377506"/>
            <a:ext cx="1039534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e-DE" sz="2200" dirty="0">
                <a:latin typeface="Alwyn Light" pitchFamily="2" charset="0"/>
              </a:rPr>
              <a:t>Was passiert, wenn man ein Streichholz in die Flasche legt und das Ei oben drauf legt?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2BBA0EB1-5A0B-554C-B0C6-6C3167AB7AAC}"/>
              </a:ext>
            </a:extLst>
          </p:cNvPr>
          <p:cNvSpPr txBox="1"/>
          <p:nvPr/>
        </p:nvSpPr>
        <p:spPr>
          <a:xfrm>
            <a:off x="4718378" y="2467565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100000"/>
            </a:pPr>
            <a:r>
              <a:rPr lang="de-DE" dirty="0"/>
              <a:t>Das Ei verfärbt sich </a:t>
            </a:r>
            <a:endParaRPr lang="de-DE" sz="2400" dirty="0">
              <a:latin typeface="Alwyn Light" pitchFamily="2" charset="0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0555B7DC-2882-C749-94F9-634EAF030167}"/>
              </a:ext>
            </a:extLst>
          </p:cNvPr>
          <p:cNvGrpSpPr/>
          <p:nvPr/>
        </p:nvGrpSpPr>
        <p:grpSpPr>
          <a:xfrm>
            <a:off x="2495600" y="3317574"/>
            <a:ext cx="6768752" cy="752670"/>
            <a:chOff x="767408" y="2132856"/>
            <a:chExt cx="5616624" cy="720080"/>
          </a:xfrm>
          <a:solidFill>
            <a:srgbClr val="7030A0"/>
          </a:solidFill>
        </p:grpSpPr>
        <p:sp>
          <p:nvSpPr>
            <p:cNvPr id="11" name="Richtungspfeil 10">
              <a:extLst>
                <a:ext uri="{FF2B5EF4-FFF2-40B4-BE49-F238E27FC236}">
                  <a16:creationId xmlns:a16="http://schemas.microsoft.com/office/drawing/2014/main" xmlns="" id="{693E9E0F-F202-E04D-A771-45EB3D56B0E5}"/>
                </a:ext>
              </a:extLst>
            </p:cNvPr>
            <p:cNvSpPr/>
            <p:nvPr/>
          </p:nvSpPr>
          <p:spPr>
            <a:xfrm>
              <a:off x="3575720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ichtungspfeil 11">
              <a:extLst>
                <a:ext uri="{FF2B5EF4-FFF2-40B4-BE49-F238E27FC236}">
                  <a16:creationId xmlns:a16="http://schemas.microsoft.com/office/drawing/2014/main" xmlns="" id="{9780963C-C684-1B4E-95EC-BBC8E20C2E2A}"/>
                </a:ext>
              </a:extLst>
            </p:cNvPr>
            <p:cNvSpPr/>
            <p:nvPr/>
          </p:nvSpPr>
          <p:spPr>
            <a:xfrm rot="10800000">
              <a:off x="767408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5D4A841B-DBDE-0C4C-8C43-7AF21BA53172}"/>
              </a:ext>
            </a:extLst>
          </p:cNvPr>
          <p:cNvSpPr txBox="1"/>
          <p:nvPr/>
        </p:nvSpPr>
        <p:spPr>
          <a:xfrm>
            <a:off x="5089535" y="3405601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100000"/>
            </a:pPr>
            <a:r>
              <a:rPr lang="de-DE" dirty="0"/>
              <a:t>Das Ei platzt </a:t>
            </a:r>
            <a:endParaRPr lang="de-DE" sz="2400" dirty="0">
              <a:latin typeface="Alwyn Light" pitchFamily="2" charset="0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xmlns="" id="{BD66C7C8-C97E-0442-8FC2-5CB739B584CF}"/>
              </a:ext>
            </a:extLst>
          </p:cNvPr>
          <p:cNvGrpSpPr/>
          <p:nvPr/>
        </p:nvGrpSpPr>
        <p:grpSpPr>
          <a:xfrm>
            <a:off x="2501063" y="4361475"/>
            <a:ext cx="6768752" cy="752670"/>
            <a:chOff x="767408" y="2132856"/>
            <a:chExt cx="5616624" cy="720080"/>
          </a:xfrm>
          <a:solidFill>
            <a:srgbClr val="7030A0"/>
          </a:solidFill>
        </p:grpSpPr>
        <p:sp>
          <p:nvSpPr>
            <p:cNvPr id="17" name="Richtungspfeil 16">
              <a:extLst>
                <a:ext uri="{FF2B5EF4-FFF2-40B4-BE49-F238E27FC236}">
                  <a16:creationId xmlns:a16="http://schemas.microsoft.com/office/drawing/2014/main" xmlns="" id="{3EAEAF90-511E-794C-92A6-4582D8110664}"/>
                </a:ext>
              </a:extLst>
            </p:cNvPr>
            <p:cNvSpPr/>
            <p:nvPr/>
          </p:nvSpPr>
          <p:spPr>
            <a:xfrm>
              <a:off x="3575720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ichtungspfeil 17">
              <a:extLst>
                <a:ext uri="{FF2B5EF4-FFF2-40B4-BE49-F238E27FC236}">
                  <a16:creationId xmlns:a16="http://schemas.microsoft.com/office/drawing/2014/main" xmlns="" id="{3FA65F73-7983-7C4C-88B7-CE4E9D67AEA4}"/>
                </a:ext>
              </a:extLst>
            </p:cNvPr>
            <p:cNvSpPr/>
            <p:nvPr/>
          </p:nvSpPr>
          <p:spPr>
            <a:xfrm rot="10800000">
              <a:off x="767408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60D81039-8DF1-954A-8D37-BEEEAB79547D}"/>
              </a:ext>
            </a:extLst>
          </p:cNvPr>
          <p:cNvSpPr txBox="1"/>
          <p:nvPr/>
        </p:nvSpPr>
        <p:spPr>
          <a:xfrm>
            <a:off x="3847207" y="4527392"/>
            <a:ext cx="406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100000"/>
            </a:pPr>
            <a:r>
              <a:rPr lang="de-DE" dirty="0"/>
              <a:t>Das Ei verschwindet in der Flasche </a:t>
            </a:r>
            <a:endParaRPr lang="de-DE" sz="2400" dirty="0">
              <a:latin typeface="Alwyn Light" pitchFamily="2" charset="0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xmlns="" id="{440B7824-8022-D14B-884D-F2E89A33F8CF}"/>
              </a:ext>
            </a:extLst>
          </p:cNvPr>
          <p:cNvGrpSpPr/>
          <p:nvPr/>
        </p:nvGrpSpPr>
        <p:grpSpPr>
          <a:xfrm>
            <a:off x="2502753" y="5369069"/>
            <a:ext cx="6768752" cy="752670"/>
            <a:chOff x="767408" y="2132856"/>
            <a:chExt cx="5616624" cy="720080"/>
          </a:xfrm>
          <a:solidFill>
            <a:srgbClr val="7030A0"/>
          </a:solidFill>
        </p:grpSpPr>
        <p:sp>
          <p:nvSpPr>
            <p:cNvPr id="21" name="Richtungspfeil 20">
              <a:extLst>
                <a:ext uri="{FF2B5EF4-FFF2-40B4-BE49-F238E27FC236}">
                  <a16:creationId xmlns:a16="http://schemas.microsoft.com/office/drawing/2014/main" xmlns="" id="{30506F06-34EA-8C41-AA6D-F3388B509B9A}"/>
                </a:ext>
              </a:extLst>
            </p:cNvPr>
            <p:cNvSpPr/>
            <p:nvPr/>
          </p:nvSpPr>
          <p:spPr>
            <a:xfrm>
              <a:off x="3575720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ichtungspfeil 21">
              <a:extLst>
                <a:ext uri="{FF2B5EF4-FFF2-40B4-BE49-F238E27FC236}">
                  <a16:creationId xmlns:a16="http://schemas.microsoft.com/office/drawing/2014/main" xmlns="" id="{43CA84AE-15C8-5D40-9F96-7D6A05F5F5F3}"/>
                </a:ext>
              </a:extLst>
            </p:cNvPr>
            <p:cNvSpPr/>
            <p:nvPr/>
          </p:nvSpPr>
          <p:spPr>
            <a:xfrm rot="10800000">
              <a:off x="767408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xmlns="" id="{18C4A569-AA19-3345-AB81-7CCAC5333545}"/>
              </a:ext>
            </a:extLst>
          </p:cNvPr>
          <p:cNvSpPr txBox="1"/>
          <p:nvPr/>
        </p:nvSpPr>
        <p:spPr>
          <a:xfrm>
            <a:off x="3696465" y="5480494"/>
            <a:ext cx="4381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100000"/>
            </a:pPr>
            <a:r>
              <a:rPr lang="de-DE" dirty="0"/>
              <a:t>Das Eigelb kommt nach oben heraus </a:t>
            </a:r>
            <a:endParaRPr lang="de-DE" sz="2400" dirty="0">
              <a:latin typeface="Alwyn Light" pitchFamily="2" charset="0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xmlns="" id="{8AE99456-5247-714A-960C-8A4CF50ED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5772138"/>
            <a:ext cx="825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7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9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466220"/>
            <a:ext cx="7467600" cy="584775"/>
          </a:xfrm>
        </p:spPr>
        <p:txBody>
          <a:bodyPr anchor="ctr" anchorCtr="0">
            <a:spAutoFit/>
          </a:bodyPr>
          <a:lstStyle/>
          <a:p>
            <a:r>
              <a:rPr lang="de-DE" dirty="0"/>
              <a:t>7. Stärke-Experiment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xmlns="" id="{2A1D0FC0-933E-FE4D-9CD0-7D6E28796AD2}"/>
              </a:ext>
            </a:extLst>
          </p:cNvPr>
          <p:cNvGrpSpPr/>
          <p:nvPr/>
        </p:nvGrpSpPr>
        <p:grpSpPr>
          <a:xfrm>
            <a:off x="2495600" y="2276872"/>
            <a:ext cx="6768752" cy="752670"/>
            <a:chOff x="767408" y="2132856"/>
            <a:chExt cx="5616624" cy="720080"/>
          </a:xfr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4" name="Richtungspfeil 3">
              <a:extLst>
                <a:ext uri="{FF2B5EF4-FFF2-40B4-BE49-F238E27FC236}">
                  <a16:creationId xmlns:a16="http://schemas.microsoft.com/office/drawing/2014/main" xmlns="" id="{49E08974-4A8E-9A4C-8072-55A358FD8775}"/>
                </a:ext>
              </a:extLst>
            </p:cNvPr>
            <p:cNvSpPr/>
            <p:nvPr/>
          </p:nvSpPr>
          <p:spPr>
            <a:xfrm>
              <a:off x="3575720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ichtungspfeil 5">
              <a:extLst>
                <a:ext uri="{FF2B5EF4-FFF2-40B4-BE49-F238E27FC236}">
                  <a16:creationId xmlns:a16="http://schemas.microsoft.com/office/drawing/2014/main" xmlns="" id="{DBBCDF91-36D3-7940-8D10-38D6824CAB91}"/>
                </a:ext>
              </a:extLst>
            </p:cNvPr>
            <p:cNvSpPr/>
            <p:nvPr/>
          </p:nvSpPr>
          <p:spPr>
            <a:xfrm rot="10800000">
              <a:off x="767408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B8948F62-2B07-A447-86C9-F6CDD5EDC56E}"/>
              </a:ext>
            </a:extLst>
          </p:cNvPr>
          <p:cNvSpPr/>
          <p:nvPr/>
        </p:nvSpPr>
        <p:spPr>
          <a:xfrm>
            <a:off x="817151" y="1377506"/>
            <a:ext cx="9073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e-DE" sz="2800" dirty="0">
                <a:latin typeface="Alwyn Light" pitchFamily="2" charset="0"/>
              </a:rPr>
              <a:t>Was passiert, wenn man den Löffel auf die Fläche schlägt?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2BBA0EB1-5A0B-554C-B0C6-6C3167AB7AAC}"/>
              </a:ext>
            </a:extLst>
          </p:cNvPr>
          <p:cNvSpPr txBox="1"/>
          <p:nvPr/>
        </p:nvSpPr>
        <p:spPr>
          <a:xfrm>
            <a:off x="4304803" y="2467565"/>
            <a:ext cx="316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100000"/>
            </a:pPr>
            <a:r>
              <a:rPr lang="de-DE" dirty="0"/>
              <a:t>Der Löffel wird eingesaugt </a:t>
            </a:r>
            <a:endParaRPr lang="de-DE" sz="2400" dirty="0">
              <a:latin typeface="Alwyn Light" pitchFamily="2" charset="0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0555B7DC-2882-C749-94F9-634EAF030167}"/>
              </a:ext>
            </a:extLst>
          </p:cNvPr>
          <p:cNvGrpSpPr/>
          <p:nvPr/>
        </p:nvGrpSpPr>
        <p:grpSpPr>
          <a:xfrm>
            <a:off x="2495600" y="3317574"/>
            <a:ext cx="6768752" cy="752670"/>
            <a:chOff x="767408" y="2132856"/>
            <a:chExt cx="5616624" cy="720080"/>
          </a:xfr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1" name="Richtungspfeil 10">
              <a:extLst>
                <a:ext uri="{FF2B5EF4-FFF2-40B4-BE49-F238E27FC236}">
                  <a16:creationId xmlns:a16="http://schemas.microsoft.com/office/drawing/2014/main" xmlns="" id="{693E9E0F-F202-E04D-A771-45EB3D56B0E5}"/>
                </a:ext>
              </a:extLst>
            </p:cNvPr>
            <p:cNvSpPr/>
            <p:nvPr/>
          </p:nvSpPr>
          <p:spPr>
            <a:xfrm>
              <a:off x="3575720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ichtungspfeil 11">
              <a:extLst>
                <a:ext uri="{FF2B5EF4-FFF2-40B4-BE49-F238E27FC236}">
                  <a16:creationId xmlns:a16="http://schemas.microsoft.com/office/drawing/2014/main" xmlns="" id="{9780963C-C684-1B4E-95EC-BBC8E20C2E2A}"/>
                </a:ext>
              </a:extLst>
            </p:cNvPr>
            <p:cNvSpPr/>
            <p:nvPr/>
          </p:nvSpPr>
          <p:spPr>
            <a:xfrm rot="10800000">
              <a:off x="767408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5D4A841B-DBDE-0C4C-8C43-7AF21BA53172}"/>
              </a:ext>
            </a:extLst>
          </p:cNvPr>
          <p:cNvSpPr txBox="1"/>
          <p:nvPr/>
        </p:nvSpPr>
        <p:spPr>
          <a:xfrm>
            <a:off x="4530086" y="3494714"/>
            <a:ext cx="2699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100000"/>
            </a:pPr>
            <a:r>
              <a:rPr lang="de-DE" dirty="0"/>
              <a:t>Der Löffel prallt zurück </a:t>
            </a:r>
            <a:endParaRPr lang="de-DE" sz="2400" dirty="0">
              <a:latin typeface="Alwyn Light" pitchFamily="2" charset="0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xmlns="" id="{BD66C7C8-C97E-0442-8FC2-5CB739B584CF}"/>
              </a:ext>
            </a:extLst>
          </p:cNvPr>
          <p:cNvGrpSpPr/>
          <p:nvPr/>
        </p:nvGrpSpPr>
        <p:grpSpPr>
          <a:xfrm>
            <a:off x="2501063" y="4361475"/>
            <a:ext cx="6768752" cy="752670"/>
            <a:chOff x="767408" y="2132856"/>
            <a:chExt cx="5616624" cy="720080"/>
          </a:xfr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7" name="Richtungspfeil 16">
              <a:extLst>
                <a:ext uri="{FF2B5EF4-FFF2-40B4-BE49-F238E27FC236}">
                  <a16:creationId xmlns:a16="http://schemas.microsoft.com/office/drawing/2014/main" xmlns="" id="{3EAEAF90-511E-794C-92A6-4582D8110664}"/>
                </a:ext>
              </a:extLst>
            </p:cNvPr>
            <p:cNvSpPr/>
            <p:nvPr/>
          </p:nvSpPr>
          <p:spPr>
            <a:xfrm>
              <a:off x="3575720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ichtungspfeil 17">
              <a:extLst>
                <a:ext uri="{FF2B5EF4-FFF2-40B4-BE49-F238E27FC236}">
                  <a16:creationId xmlns:a16="http://schemas.microsoft.com/office/drawing/2014/main" xmlns="" id="{3FA65F73-7983-7C4C-88B7-CE4E9D67AEA4}"/>
                </a:ext>
              </a:extLst>
            </p:cNvPr>
            <p:cNvSpPr/>
            <p:nvPr/>
          </p:nvSpPr>
          <p:spPr>
            <a:xfrm rot="10800000">
              <a:off x="767408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60D81039-8DF1-954A-8D37-BEEEAB79547D}"/>
              </a:ext>
            </a:extLst>
          </p:cNvPr>
          <p:cNvSpPr txBox="1"/>
          <p:nvPr/>
        </p:nvSpPr>
        <p:spPr>
          <a:xfrm>
            <a:off x="3607558" y="4527392"/>
            <a:ext cx="4544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100000"/>
            </a:pPr>
            <a:r>
              <a:rPr lang="de-DE" dirty="0"/>
              <a:t>Der Löffel rutscht direkt auf den Boden </a:t>
            </a:r>
            <a:endParaRPr lang="de-DE" sz="2400" dirty="0">
              <a:latin typeface="Alwyn Light" pitchFamily="2" charset="0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xmlns="" id="{440B7824-8022-D14B-884D-F2E89A33F8CF}"/>
              </a:ext>
            </a:extLst>
          </p:cNvPr>
          <p:cNvGrpSpPr/>
          <p:nvPr/>
        </p:nvGrpSpPr>
        <p:grpSpPr>
          <a:xfrm>
            <a:off x="2502753" y="5369069"/>
            <a:ext cx="6768752" cy="752670"/>
            <a:chOff x="767408" y="2132856"/>
            <a:chExt cx="5616624" cy="720080"/>
          </a:xfr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1" name="Richtungspfeil 20">
              <a:extLst>
                <a:ext uri="{FF2B5EF4-FFF2-40B4-BE49-F238E27FC236}">
                  <a16:creationId xmlns:a16="http://schemas.microsoft.com/office/drawing/2014/main" xmlns="" id="{30506F06-34EA-8C41-AA6D-F3388B509B9A}"/>
                </a:ext>
              </a:extLst>
            </p:cNvPr>
            <p:cNvSpPr/>
            <p:nvPr/>
          </p:nvSpPr>
          <p:spPr>
            <a:xfrm>
              <a:off x="3575720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ichtungspfeil 21">
              <a:extLst>
                <a:ext uri="{FF2B5EF4-FFF2-40B4-BE49-F238E27FC236}">
                  <a16:creationId xmlns:a16="http://schemas.microsoft.com/office/drawing/2014/main" xmlns="" id="{43CA84AE-15C8-5D40-9F96-7D6A05F5F5F3}"/>
                </a:ext>
              </a:extLst>
            </p:cNvPr>
            <p:cNvSpPr/>
            <p:nvPr/>
          </p:nvSpPr>
          <p:spPr>
            <a:xfrm rot="10800000">
              <a:off x="767408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xmlns="" id="{18C4A569-AA19-3345-AB81-7CCAC5333545}"/>
              </a:ext>
            </a:extLst>
          </p:cNvPr>
          <p:cNvSpPr txBox="1"/>
          <p:nvPr/>
        </p:nvSpPr>
        <p:spPr>
          <a:xfrm>
            <a:off x="4716836" y="5567742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100000"/>
            </a:pPr>
            <a:r>
              <a:rPr lang="de-DE" dirty="0"/>
              <a:t>Der Löffel zerbricht </a:t>
            </a:r>
            <a:endParaRPr lang="de-DE" sz="2400" dirty="0">
              <a:latin typeface="Alwyn Light" pitchFamily="2" charset="0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xmlns="" id="{8AE99456-5247-714A-960C-8A4CF50ED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5772138"/>
            <a:ext cx="825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6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9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0" y="466220"/>
            <a:ext cx="7467600" cy="584775"/>
          </a:xfrm>
        </p:spPr>
        <p:txBody>
          <a:bodyPr anchor="ctr" anchorCtr="0">
            <a:spAutoFit/>
          </a:bodyPr>
          <a:lstStyle/>
          <a:p>
            <a:r>
              <a:rPr lang="de-DE" dirty="0"/>
              <a:t>8. </a:t>
            </a:r>
            <a:r>
              <a:rPr lang="de-DE" dirty="0" err="1"/>
              <a:t>SPülwasser</a:t>
            </a:r>
            <a:r>
              <a:rPr lang="de-DE" dirty="0"/>
              <a:t>-Experiment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xmlns="" id="{2A1D0FC0-933E-FE4D-9CD0-7D6E28796AD2}"/>
              </a:ext>
            </a:extLst>
          </p:cNvPr>
          <p:cNvGrpSpPr/>
          <p:nvPr/>
        </p:nvGrpSpPr>
        <p:grpSpPr>
          <a:xfrm>
            <a:off x="2495600" y="2276872"/>
            <a:ext cx="6768752" cy="752670"/>
            <a:chOff x="767408" y="2132856"/>
            <a:chExt cx="5616624" cy="720080"/>
          </a:xfrm>
          <a:gradFill>
            <a:gsLst>
              <a:gs pos="0">
                <a:srgbClr val="92D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</p:grpSpPr>
        <p:sp>
          <p:nvSpPr>
            <p:cNvPr id="4" name="Richtungspfeil 3">
              <a:extLst>
                <a:ext uri="{FF2B5EF4-FFF2-40B4-BE49-F238E27FC236}">
                  <a16:creationId xmlns:a16="http://schemas.microsoft.com/office/drawing/2014/main" xmlns="" id="{49E08974-4A8E-9A4C-8072-55A358FD8775}"/>
                </a:ext>
              </a:extLst>
            </p:cNvPr>
            <p:cNvSpPr/>
            <p:nvPr/>
          </p:nvSpPr>
          <p:spPr>
            <a:xfrm>
              <a:off x="3575720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ichtungspfeil 5">
              <a:extLst>
                <a:ext uri="{FF2B5EF4-FFF2-40B4-BE49-F238E27FC236}">
                  <a16:creationId xmlns:a16="http://schemas.microsoft.com/office/drawing/2014/main" xmlns="" id="{DBBCDF91-36D3-7940-8D10-38D6824CAB91}"/>
                </a:ext>
              </a:extLst>
            </p:cNvPr>
            <p:cNvSpPr/>
            <p:nvPr/>
          </p:nvSpPr>
          <p:spPr>
            <a:xfrm rot="10800000">
              <a:off x="767408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B8948F62-2B07-A447-86C9-F6CDD5EDC56E}"/>
              </a:ext>
            </a:extLst>
          </p:cNvPr>
          <p:cNvSpPr/>
          <p:nvPr/>
        </p:nvSpPr>
        <p:spPr>
          <a:xfrm>
            <a:off x="817151" y="1377506"/>
            <a:ext cx="9258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e-DE" sz="2800" dirty="0">
                <a:latin typeface="Alwyn Light" pitchFamily="2" charset="0"/>
              </a:rPr>
              <a:t>Was passiert, wenn man ein Feuerzeug an den Schaum hält?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2BBA0EB1-5A0B-554C-B0C6-6C3167AB7AAC}"/>
              </a:ext>
            </a:extLst>
          </p:cNvPr>
          <p:cNvSpPr txBox="1"/>
          <p:nvPr/>
        </p:nvSpPr>
        <p:spPr>
          <a:xfrm>
            <a:off x="5439730" y="2467565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100000"/>
            </a:pPr>
            <a:r>
              <a:rPr lang="de-DE" dirty="0"/>
              <a:t>nichts </a:t>
            </a:r>
            <a:endParaRPr lang="de-DE" sz="2400" dirty="0">
              <a:latin typeface="Alwyn Light" pitchFamily="2" charset="0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0555B7DC-2882-C749-94F9-634EAF030167}"/>
              </a:ext>
            </a:extLst>
          </p:cNvPr>
          <p:cNvGrpSpPr/>
          <p:nvPr/>
        </p:nvGrpSpPr>
        <p:grpSpPr>
          <a:xfrm>
            <a:off x="2495600" y="3317574"/>
            <a:ext cx="6768752" cy="752670"/>
            <a:chOff x="767408" y="2132856"/>
            <a:chExt cx="5616624" cy="720080"/>
          </a:xfrm>
          <a:gradFill>
            <a:gsLst>
              <a:gs pos="0">
                <a:srgbClr val="92D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</p:grpSpPr>
        <p:sp>
          <p:nvSpPr>
            <p:cNvPr id="11" name="Richtungspfeil 10">
              <a:extLst>
                <a:ext uri="{FF2B5EF4-FFF2-40B4-BE49-F238E27FC236}">
                  <a16:creationId xmlns:a16="http://schemas.microsoft.com/office/drawing/2014/main" xmlns="" id="{693E9E0F-F202-E04D-A771-45EB3D56B0E5}"/>
                </a:ext>
              </a:extLst>
            </p:cNvPr>
            <p:cNvSpPr/>
            <p:nvPr/>
          </p:nvSpPr>
          <p:spPr>
            <a:xfrm>
              <a:off x="3575720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ichtungspfeil 11">
              <a:extLst>
                <a:ext uri="{FF2B5EF4-FFF2-40B4-BE49-F238E27FC236}">
                  <a16:creationId xmlns:a16="http://schemas.microsoft.com/office/drawing/2014/main" xmlns="" id="{9780963C-C684-1B4E-95EC-BBC8E20C2E2A}"/>
                </a:ext>
              </a:extLst>
            </p:cNvPr>
            <p:cNvSpPr/>
            <p:nvPr/>
          </p:nvSpPr>
          <p:spPr>
            <a:xfrm rot="10800000">
              <a:off x="767408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5D4A841B-DBDE-0C4C-8C43-7AF21BA53172}"/>
              </a:ext>
            </a:extLst>
          </p:cNvPr>
          <p:cNvSpPr txBox="1"/>
          <p:nvPr/>
        </p:nvSpPr>
        <p:spPr>
          <a:xfrm>
            <a:off x="5098351" y="349471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100000"/>
            </a:pPr>
            <a:r>
              <a:rPr lang="de-DE" dirty="0"/>
              <a:t>Es wird grün </a:t>
            </a:r>
            <a:endParaRPr lang="de-DE" sz="2400" dirty="0">
              <a:latin typeface="Alwyn Light" pitchFamily="2" charset="0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xmlns="" id="{BD66C7C8-C97E-0442-8FC2-5CB739B584CF}"/>
              </a:ext>
            </a:extLst>
          </p:cNvPr>
          <p:cNvGrpSpPr/>
          <p:nvPr/>
        </p:nvGrpSpPr>
        <p:grpSpPr>
          <a:xfrm>
            <a:off x="2501063" y="4361475"/>
            <a:ext cx="6768752" cy="752670"/>
            <a:chOff x="767408" y="2132856"/>
            <a:chExt cx="5616624" cy="720080"/>
          </a:xfrm>
          <a:gradFill>
            <a:gsLst>
              <a:gs pos="0">
                <a:srgbClr val="92D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</p:grpSpPr>
        <p:sp>
          <p:nvSpPr>
            <p:cNvPr id="17" name="Richtungspfeil 16">
              <a:extLst>
                <a:ext uri="{FF2B5EF4-FFF2-40B4-BE49-F238E27FC236}">
                  <a16:creationId xmlns:a16="http://schemas.microsoft.com/office/drawing/2014/main" xmlns="" id="{3EAEAF90-511E-794C-92A6-4582D8110664}"/>
                </a:ext>
              </a:extLst>
            </p:cNvPr>
            <p:cNvSpPr/>
            <p:nvPr/>
          </p:nvSpPr>
          <p:spPr>
            <a:xfrm>
              <a:off x="3575720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ichtungspfeil 17">
              <a:extLst>
                <a:ext uri="{FF2B5EF4-FFF2-40B4-BE49-F238E27FC236}">
                  <a16:creationId xmlns:a16="http://schemas.microsoft.com/office/drawing/2014/main" xmlns="" id="{3FA65F73-7983-7C4C-88B7-CE4E9D67AEA4}"/>
                </a:ext>
              </a:extLst>
            </p:cNvPr>
            <p:cNvSpPr/>
            <p:nvPr/>
          </p:nvSpPr>
          <p:spPr>
            <a:xfrm rot="10800000">
              <a:off x="767408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60D81039-8DF1-954A-8D37-BEEEAB79547D}"/>
              </a:ext>
            </a:extLst>
          </p:cNvPr>
          <p:cNvSpPr txBox="1"/>
          <p:nvPr/>
        </p:nvSpPr>
        <p:spPr>
          <a:xfrm>
            <a:off x="4667143" y="4527392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100000"/>
            </a:pPr>
            <a:r>
              <a:rPr lang="de-DE" dirty="0"/>
              <a:t>Der Schaum brennt </a:t>
            </a:r>
            <a:endParaRPr lang="de-DE" sz="2400" dirty="0">
              <a:latin typeface="Alwyn Light" pitchFamily="2" charset="0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xmlns="" id="{440B7824-8022-D14B-884D-F2E89A33F8CF}"/>
              </a:ext>
            </a:extLst>
          </p:cNvPr>
          <p:cNvGrpSpPr/>
          <p:nvPr/>
        </p:nvGrpSpPr>
        <p:grpSpPr>
          <a:xfrm>
            <a:off x="2502753" y="5369069"/>
            <a:ext cx="6768752" cy="752670"/>
            <a:chOff x="767408" y="2132856"/>
            <a:chExt cx="5616624" cy="720080"/>
          </a:xfrm>
          <a:gradFill>
            <a:gsLst>
              <a:gs pos="0">
                <a:srgbClr val="92D05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</p:grpSpPr>
        <p:sp>
          <p:nvSpPr>
            <p:cNvPr id="21" name="Richtungspfeil 20">
              <a:extLst>
                <a:ext uri="{FF2B5EF4-FFF2-40B4-BE49-F238E27FC236}">
                  <a16:creationId xmlns:a16="http://schemas.microsoft.com/office/drawing/2014/main" xmlns="" id="{30506F06-34EA-8C41-AA6D-F3388B509B9A}"/>
                </a:ext>
              </a:extLst>
            </p:cNvPr>
            <p:cNvSpPr/>
            <p:nvPr/>
          </p:nvSpPr>
          <p:spPr>
            <a:xfrm>
              <a:off x="3575720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ichtungspfeil 21">
              <a:extLst>
                <a:ext uri="{FF2B5EF4-FFF2-40B4-BE49-F238E27FC236}">
                  <a16:creationId xmlns:a16="http://schemas.microsoft.com/office/drawing/2014/main" xmlns="" id="{43CA84AE-15C8-5D40-9F96-7D6A05F5F5F3}"/>
                </a:ext>
              </a:extLst>
            </p:cNvPr>
            <p:cNvSpPr/>
            <p:nvPr/>
          </p:nvSpPr>
          <p:spPr>
            <a:xfrm rot="10800000">
              <a:off x="767408" y="2132856"/>
              <a:ext cx="2808312" cy="72008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xmlns="" id="{18C4A569-AA19-3345-AB81-7CCAC5333545}"/>
              </a:ext>
            </a:extLst>
          </p:cNvPr>
          <p:cNvSpPr txBox="1"/>
          <p:nvPr/>
        </p:nvSpPr>
        <p:spPr>
          <a:xfrm>
            <a:off x="3494546" y="5567742"/>
            <a:ext cx="477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ct val="100000"/>
            </a:pPr>
            <a:r>
              <a:rPr lang="de-DE" dirty="0"/>
              <a:t>Große Klumpen wachsen in dem Wasser </a:t>
            </a:r>
            <a:endParaRPr lang="de-DE" sz="2400" dirty="0">
              <a:latin typeface="Alwyn Light" pitchFamily="2" charset="0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xmlns="" id="{8AE99456-5247-714A-960C-8A4CF50ED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5772138"/>
            <a:ext cx="825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0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9" grpId="0"/>
      <p:bldP spid="2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z">
  <a:themeElements>
    <a:clrScheme name="Netz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Netz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etz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{B8A75926-7196-484B-B4AC-511CE6412DD3}tf10001063</Template>
  <TotalTime>0</TotalTime>
  <Words>279</Words>
  <Application>Microsoft Office PowerPoint</Application>
  <PresentationFormat>Breitbild</PresentationFormat>
  <Paragraphs>58</Paragraphs>
  <Slides>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Alwyn Light</vt:lpstr>
      <vt:lpstr>Arial</vt:lpstr>
      <vt:lpstr>Calibri</vt:lpstr>
      <vt:lpstr>Century Gothic</vt:lpstr>
      <vt:lpstr>Netz</vt:lpstr>
      <vt:lpstr>Knoff-Hoff-Abend</vt:lpstr>
      <vt:lpstr>1. Experiment - CD</vt:lpstr>
      <vt:lpstr>2. Luftballon-Experiment</vt:lpstr>
      <vt:lpstr>3. Wasserstrahl-Experiment</vt:lpstr>
      <vt:lpstr>4. Teebeutel-Experiment</vt:lpstr>
      <vt:lpstr>5. Teelicht-Experiment</vt:lpstr>
      <vt:lpstr>6. EI-Experiment</vt:lpstr>
      <vt:lpstr>7. Stärke-Experiment</vt:lpstr>
      <vt:lpstr>8. SPülwasser-Experiment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Tabea</dc:creator>
  <cp:lastModifiedBy>Ralf Kausemann</cp:lastModifiedBy>
  <cp:revision>41</cp:revision>
  <dcterms:created xsi:type="dcterms:W3CDTF">2013-07-24T08:51:08Z</dcterms:created>
  <dcterms:modified xsi:type="dcterms:W3CDTF">2021-06-22T11:11:03Z</dcterms:modified>
</cp:coreProperties>
</file>