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256" r:id="rId2"/>
    <p:sldId id="257" r:id="rId3"/>
    <p:sldId id="258" r:id="rId4"/>
    <p:sldId id="263" r:id="rId5"/>
    <p:sldId id="259" r:id="rId6"/>
    <p:sldId id="260" r:id="rId7"/>
    <p:sldId id="261" r:id="rId8"/>
    <p:sldId id="262" r:id="rId9"/>
    <p:sldId id="264" r:id="rId10"/>
    <p:sldId id="265" r:id="rId11"/>
  </p:sldIdLst>
  <p:sldSz cx="12192000" cy="6858000"/>
  <p:notesSz cx="7102475" cy="10231438"/>
  <p:embeddedFontLst>
    <p:embeddedFont>
      <p:font typeface="Calibri" panose="020F0502020204030204" pitchFamily="34" charset="0"/>
      <p:regular r:id="rId13"/>
      <p:bold r:id="rId14"/>
      <p:italic r:id="rId15"/>
      <p:boldItalic r:id="rId16"/>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10" d="100"/>
          <a:sy n="110" d="100"/>
        </p:scale>
        <p:origin x="57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7739" cy="513349"/>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3092" y="0"/>
            <a:ext cx="3077739" cy="513349"/>
          </a:xfrm>
          <a:prstGeom prst="rect">
            <a:avLst/>
          </a:prstGeom>
        </p:spPr>
        <p:txBody>
          <a:bodyPr vert="horz" lIns="99048" tIns="49524" rIns="99048" bIns="49524" rtlCol="0"/>
          <a:lstStyle>
            <a:lvl1pPr algn="r">
              <a:defRPr sz="1300"/>
            </a:lvl1pPr>
          </a:lstStyle>
          <a:p>
            <a:fld id="{BE643B61-562D-4051-A8B3-C8E5A06696A4}" type="datetimeFigureOut">
              <a:rPr lang="de-DE" smtClean="0"/>
              <a:t>28.05.2025</a:t>
            </a:fld>
            <a:endParaRPr lang="de-DE"/>
          </a:p>
        </p:txBody>
      </p:sp>
      <p:sp>
        <p:nvSpPr>
          <p:cNvPr id="4" name="Folienbildplatzhalt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10248" y="4923879"/>
            <a:ext cx="5681980" cy="402862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18091"/>
            <a:ext cx="3077739" cy="513348"/>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3092" y="9718091"/>
            <a:ext cx="3077739" cy="513348"/>
          </a:xfrm>
          <a:prstGeom prst="rect">
            <a:avLst/>
          </a:prstGeom>
        </p:spPr>
        <p:txBody>
          <a:bodyPr vert="horz" lIns="99048" tIns="49524" rIns="99048" bIns="49524" rtlCol="0" anchor="b"/>
          <a:lstStyle>
            <a:lvl1pPr algn="r">
              <a:defRPr sz="1300"/>
            </a:lvl1pPr>
          </a:lstStyle>
          <a:p>
            <a:fld id="{E96FE6F6-2D19-4BB2-99C2-5C68E1AFED6C}" type="slidenum">
              <a:rPr lang="de-DE" smtClean="0"/>
              <a:t>‹Nr.›</a:t>
            </a:fld>
            <a:endParaRPr lang="de-DE"/>
          </a:p>
        </p:txBody>
      </p:sp>
    </p:spTree>
    <p:extLst>
      <p:ext uri="{BB962C8B-B14F-4D97-AF65-F5344CB8AC3E}">
        <p14:creationId xmlns:p14="http://schemas.microsoft.com/office/powerpoint/2010/main" val="129018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96FE6F6-2D19-4BB2-99C2-5C68E1AFED6C}" type="slidenum">
              <a:rPr lang="de-DE" smtClean="0"/>
              <a:t>2</a:t>
            </a:fld>
            <a:endParaRPr lang="de-DE"/>
          </a:p>
        </p:txBody>
      </p:sp>
    </p:spTree>
    <p:extLst>
      <p:ext uri="{BB962C8B-B14F-4D97-AF65-F5344CB8AC3E}">
        <p14:creationId xmlns:p14="http://schemas.microsoft.com/office/powerpoint/2010/main" val="411547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582C3F-9650-ECB1-1368-4922CAA3B39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9DDB1F87-FD9B-D55A-5B41-5FCB678FB2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1EEACF45-81AA-D220-DA6E-9D762EC2A4B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F3D1AD73-2103-FDC8-C193-650F3150E872}"/>
              </a:ext>
            </a:extLst>
          </p:cNvPr>
          <p:cNvSpPr>
            <a:spLocks noGrp="1"/>
          </p:cNvSpPr>
          <p:nvPr>
            <p:ph type="sldNum" sz="quarter" idx="5"/>
          </p:nvPr>
        </p:nvSpPr>
        <p:spPr/>
        <p:txBody>
          <a:bodyPr/>
          <a:lstStyle/>
          <a:p>
            <a:fld id="{E96FE6F6-2D19-4BB2-99C2-5C68E1AFED6C}" type="slidenum">
              <a:rPr lang="de-DE" smtClean="0"/>
              <a:t>3</a:t>
            </a:fld>
            <a:endParaRPr lang="de-DE"/>
          </a:p>
        </p:txBody>
      </p:sp>
    </p:spTree>
    <p:extLst>
      <p:ext uri="{BB962C8B-B14F-4D97-AF65-F5344CB8AC3E}">
        <p14:creationId xmlns:p14="http://schemas.microsoft.com/office/powerpoint/2010/main" val="334355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943C941-2678-52A1-2315-A20C0F4A84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24167877-27C9-50CA-1D53-0032896CAF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DF48F49D-BD42-88F4-EC67-5736DCF86B7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8C4FB8AE-D126-252B-A751-EBCE7CFCD5FD}"/>
              </a:ext>
            </a:extLst>
          </p:cNvPr>
          <p:cNvSpPr>
            <a:spLocks noGrp="1"/>
          </p:cNvSpPr>
          <p:nvPr>
            <p:ph type="sldNum" sz="quarter" idx="5"/>
          </p:nvPr>
        </p:nvSpPr>
        <p:spPr/>
        <p:txBody>
          <a:bodyPr/>
          <a:lstStyle/>
          <a:p>
            <a:fld id="{E96FE6F6-2D19-4BB2-99C2-5C68E1AFED6C}" type="slidenum">
              <a:rPr lang="de-DE" smtClean="0"/>
              <a:t>4</a:t>
            </a:fld>
            <a:endParaRPr lang="de-DE"/>
          </a:p>
        </p:txBody>
      </p:sp>
    </p:spTree>
    <p:extLst>
      <p:ext uri="{BB962C8B-B14F-4D97-AF65-F5344CB8AC3E}">
        <p14:creationId xmlns:p14="http://schemas.microsoft.com/office/powerpoint/2010/main" val="4071683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887EC01-BC41-D8B5-9547-644128F805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95CD96AB-C45A-054C-87EE-61CAC285B18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7ADF60EA-CB12-4DEB-8CBD-55E3883EC2D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BF9F0A34-8E19-664A-56FB-027EF275A69A}"/>
              </a:ext>
            </a:extLst>
          </p:cNvPr>
          <p:cNvSpPr>
            <a:spLocks noGrp="1"/>
          </p:cNvSpPr>
          <p:nvPr>
            <p:ph type="sldNum" sz="quarter" idx="5"/>
          </p:nvPr>
        </p:nvSpPr>
        <p:spPr/>
        <p:txBody>
          <a:bodyPr/>
          <a:lstStyle/>
          <a:p>
            <a:fld id="{E96FE6F6-2D19-4BB2-99C2-5C68E1AFED6C}" type="slidenum">
              <a:rPr lang="de-DE" smtClean="0"/>
              <a:t>5</a:t>
            </a:fld>
            <a:endParaRPr lang="de-DE"/>
          </a:p>
        </p:txBody>
      </p:sp>
    </p:spTree>
    <p:extLst>
      <p:ext uri="{BB962C8B-B14F-4D97-AF65-F5344CB8AC3E}">
        <p14:creationId xmlns:p14="http://schemas.microsoft.com/office/powerpoint/2010/main" val="204720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519582-A27B-5B51-C356-109DCB32996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49779C42-8D70-08DD-D075-BB49AEE5A1B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2F885C9B-9028-3033-4A0B-E1FD3A62347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47E6B99F-1FF3-BB42-B9D9-3621F697F032}"/>
              </a:ext>
            </a:extLst>
          </p:cNvPr>
          <p:cNvSpPr>
            <a:spLocks noGrp="1"/>
          </p:cNvSpPr>
          <p:nvPr>
            <p:ph type="sldNum" sz="quarter" idx="5"/>
          </p:nvPr>
        </p:nvSpPr>
        <p:spPr/>
        <p:txBody>
          <a:bodyPr/>
          <a:lstStyle/>
          <a:p>
            <a:fld id="{E96FE6F6-2D19-4BB2-99C2-5C68E1AFED6C}" type="slidenum">
              <a:rPr lang="de-DE" smtClean="0"/>
              <a:t>6</a:t>
            </a:fld>
            <a:endParaRPr lang="de-DE"/>
          </a:p>
        </p:txBody>
      </p:sp>
    </p:spTree>
    <p:extLst>
      <p:ext uri="{BB962C8B-B14F-4D97-AF65-F5344CB8AC3E}">
        <p14:creationId xmlns:p14="http://schemas.microsoft.com/office/powerpoint/2010/main" val="249075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854A9D-E1DB-5FC4-07C4-8082BDC75D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2DD46642-C84B-7B09-5982-C7863DD897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6E3172AE-E415-8BFE-8FAF-EE49EEF44EB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C0C5B32B-9254-203F-2E2C-117914D7B2D3}"/>
              </a:ext>
            </a:extLst>
          </p:cNvPr>
          <p:cNvSpPr>
            <a:spLocks noGrp="1"/>
          </p:cNvSpPr>
          <p:nvPr>
            <p:ph type="sldNum" sz="quarter" idx="5"/>
          </p:nvPr>
        </p:nvSpPr>
        <p:spPr/>
        <p:txBody>
          <a:bodyPr/>
          <a:lstStyle/>
          <a:p>
            <a:fld id="{E96FE6F6-2D19-4BB2-99C2-5C68E1AFED6C}" type="slidenum">
              <a:rPr lang="de-DE" smtClean="0"/>
              <a:t>7</a:t>
            </a:fld>
            <a:endParaRPr lang="de-DE"/>
          </a:p>
        </p:txBody>
      </p:sp>
    </p:spTree>
    <p:extLst>
      <p:ext uri="{BB962C8B-B14F-4D97-AF65-F5344CB8AC3E}">
        <p14:creationId xmlns:p14="http://schemas.microsoft.com/office/powerpoint/2010/main" val="3770085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0B50F9-A05A-7BF8-80AF-7CC4A24B4C9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0C7306F5-327F-4AE3-03F8-2A40F41803A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4434B170-71DE-A4DD-BD74-345A2A52BBE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584974CF-1537-8B89-C439-998AD3E9FBDD}"/>
              </a:ext>
            </a:extLst>
          </p:cNvPr>
          <p:cNvSpPr>
            <a:spLocks noGrp="1"/>
          </p:cNvSpPr>
          <p:nvPr>
            <p:ph type="sldNum" sz="quarter" idx="5"/>
          </p:nvPr>
        </p:nvSpPr>
        <p:spPr/>
        <p:txBody>
          <a:bodyPr/>
          <a:lstStyle/>
          <a:p>
            <a:fld id="{E96FE6F6-2D19-4BB2-99C2-5C68E1AFED6C}" type="slidenum">
              <a:rPr lang="de-DE" smtClean="0"/>
              <a:t>8</a:t>
            </a:fld>
            <a:endParaRPr lang="de-DE"/>
          </a:p>
        </p:txBody>
      </p:sp>
    </p:spTree>
    <p:extLst>
      <p:ext uri="{BB962C8B-B14F-4D97-AF65-F5344CB8AC3E}">
        <p14:creationId xmlns:p14="http://schemas.microsoft.com/office/powerpoint/2010/main" val="3773967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662EEB-D16B-4C04-B9FF-7015A481E6C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10F667D0-DB23-A8C8-96EF-9D6005DFAA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469CA238-F5F6-19D3-699D-9ADFCB31155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B37B04C0-C404-F86E-004C-CB59D18F699A}"/>
              </a:ext>
            </a:extLst>
          </p:cNvPr>
          <p:cNvSpPr>
            <a:spLocks noGrp="1"/>
          </p:cNvSpPr>
          <p:nvPr>
            <p:ph type="sldNum" sz="quarter" idx="5"/>
          </p:nvPr>
        </p:nvSpPr>
        <p:spPr/>
        <p:txBody>
          <a:bodyPr/>
          <a:lstStyle/>
          <a:p>
            <a:fld id="{E96FE6F6-2D19-4BB2-99C2-5C68E1AFED6C}" type="slidenum">
              <a:rPr lang="de-DE" smtClean="0"/>
              <a:t>9</a:t>
            </a:fld>
            <a:endParaRPr lang="de-DE"/>
          </a:p>
        </p:txBody>
      </p:sp>
    </p:spTree>
    <p:extLst>
      <p:ext uri="{BB962C8B-B14F-4D97-AF65-F5344CB8AC3E}">
        <p14:creationId xmlns:p14="http://schemas.microsoft.com/office/powerpoint/2010/main" val="2216162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D69879-29C1-9AAC-DC81-7590A9570D2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xmlns="" id="{5076DA16-C4A5-E035-CA71-5D8023545D2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xmlns="" id="{29BEAA30-7EF0-88B5-7B93-2E683170468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xmlns="" id="{3DA3A0AD-3829-590E-FD23-803305537E96}"/>
              </a:ext>
            </a:extLst>
          </p:cNvPr>
          <p:cNvSpPr>
            <a:spLocks noGrp="1"/>
          </p:cNvSpPr>
          <p:nvPr>
            <p:ph type="sldNum" sz="quarter" idx="5"/>
          </p:nvPr>
        </p:nvSpPr>
        <p:spPr/>
        <p:txBody>
          <a:bodyPr/>
          <a:lstStyle/>
          <a:p>
            <a:fld id="{E96FE6F6-2D19-4BB2-99C2-5C68E1AFED6C}" type="slidenum">
              <a:rPr lang="de-DE" smtClean="0"/>
              <a:t>10</a:t>
            </a:fld>
            <a:endParaRPr lang="de-DE"/>
          </a:p>
        </p:txBody>
      </p:sp>
    </p:spTree>
    <p:extLst>
      <p:ext uri="{BB962C8B-B14F-4D97-AF65-F5344CB8AC3E}">
        <p14:creationId xmlns:p14="http://schemas.microsoft.com/office/powerpoint/2010/main" val="2107097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60C3703-524A-A9B9-71E2-60BD89D3D958}"/>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xmlns="" id="{C6A29EA0-482C-CD41-F8F3-D73445E57C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C08F81D0-4A0E-4A33-F782-339FD231074C}"/>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5" name="Fußzeilenplatzhalter 4">
            <a:extLst>
              <a:ext uri="{FF2B5EF4-FFF2-40B4-BE49-F238E27FC236}">
                <a16:creationId xmlns:a16="http://schemas.microsoft.com/office/drawing/2014/main" xmlns="" id="{FB0F9D4E-59CE-0002-649D-AA488AC8187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80A1B65E-A2FC-381C-DD82-AEEE2DF47F01}"/>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215687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3DC8F7F-E757-597C-1A6E-7822319BE033}"/>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B486A06E-5B61-D6A8-284D-69B5E8DF76E4}"/>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409E07CC-2217-B5ED-5938-A47128F71147}"/>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5" name="Fußzeilenplatzhalter 4">
            <a:extLst>
              <a:ext uri="{FF2B5EF4-FFF2-40B4-BE49-F238E27FC236}">
                <a16:creationId xmlns:a16="http://schemas.microsoft.com/office/drawing/2014/main" xmlns="" id="{9C842C74-2250-2E80-F8D8-F3BAB4D1E5A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742B4154-A6B4-72B8-3FA0-979D681896FF}"/>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2801667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F334FEAF-B4FE-0585-5EB1-4F2DC07CE98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12217D86-D313-6A54-C9A6-AAEB53864DF1}"/>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3F563601-056B-C804-DD3C-DCCCBFFA7B82}"/>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5" name="Fußzeilenplatzhalter 4">
            <a:extLst>
              <a:ext uri="{FF2B5EF4-FFF2-40B4-BE49-F238E27FC236}">
                <a16:creationId xmlns:a16="http://schemas.microsoft.com/office/drawing/2014/main" xmlns="" id="{2417AC18-8F57-1398-CEA9-CDDE6D552DA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E53AE562-4D1B-96B7-A045-92AD62ADEB36}"/>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4195451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89397F6-78E2-8B32-FD26-7474EE97C3F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ADB670D5-69E2-5BB0-A8F7-4A104E02394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00D4A14E-3061-8030-1C56-C37BC5C3C34F}"/>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5" name="Fußzeilenplatzhalter 4">
            <a:extLst>
              <a:ext uri="{FF2B5EF4-FFF2-40B4-BE49-F238E27FC236}">
                <a16:creationId xmlns:a16="http://schemas.microsoft.com/office/drawing/2014/main" xmlns="" id="{3C5183E4-B85D-7479-C9A5-1033F04E692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12528180-A598-0475-9A44-B7B7B3A101DD}"/>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4208173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7791712-AC6B-1AED-1361-23AABF4A71D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EB4A1DBF-CF82-300E-C4CE-4B68AD15BC8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E3F8D751-F74C-5025-7943-474AEFB72B2D}"/>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5" name="Fußzeilenplatzhalter 4">
            <a:extLst>
              <a:ext uri="{FF2B5EF4-FFF2-40B4-BE49-F238E27FC236}">
                <a16:creationId xmlns:a16="http://schemas.microsoft.com/office/drawing/2014/main" xmlns="" id="{EDDDC0F4-2970-4BEB-D37E-81DA9D90295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xmlns="" id="{DF520142-A51E-6F2E-A69D-D4ADF2F5157B}"/>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170907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C026420-554E-DB75-577B-586714FE38B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7FEE9B13-0D06-6560-4B12-B31682A71A7D}"/>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93C5BE72-22B8-428B-673B-C9703545637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D44AB040-7E8F-DDF8-E2ED-EA2CA5EF4A8F}"/>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6" name="Fußzeilenplatzhalter 5">
            <a:extLst>
              <a:ext uri="{FF2B5EF4-FFF2-40B4-BE49-F238E27FC236}">
                <a16:creationId xmlns:a16="http://schemas.microsoft.com/office/drawing/2014/main" xmlns="" id="{0EBB8267-C62B-494D-1EAF-F65B301E81C8}"/>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19F85160-446F-FCB0-102A-858110E3BF3E}"/>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3188675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01607C2-C518-C74F-B98F-E097153D0A64}"/>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F2B4E625-5F4A-08D8-119C-47CE95C375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20620F1F-DED0-3018-D787-6C44EC3EEE7D}"/>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F576ECAE-6934-DA02-C4CE-D509A3F7D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913098F1-5CF8-C8F3-438A-30258F34E85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00B35A5F-F273-4B9F-90EC-A01AEE9F686C}"/>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8" name="Fußzeilenplatzhalter 7">
            <a:extLst>
              <a:ext uri="{FF2B5EF4-FFF2-40B4-BE49-F238E27FC236}">
                <a16:creationId xmlns:a16="http://schemas.microsoft.com/office/drawing/2014/main" xmlns="" id="{AC2E6BBA-8C87-E429-43D2-15AF98BF3797}"/>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xmlns="" id="{F4054FF1-6773-6BE8-F7FF-7FF85172D632}"/>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2482802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66A1188-97FE-BB06-4E5F-1B3312C5D4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7C2C585C-D32D-4DC8-2912-BB8A9496A39D}"/>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4" name="Fußzeilenplatzhalter 3">
            <a:extLst>
              <a:ext uri="{FF2B5EF4-FFF2-40B4-BE49-F238E27FC236}">
                <a16:creationId xmlns:a16="http://schemas.microsoft.com/office/drawing/2014/main" xmlns="" id="{042E03E6-3EE2-F251-1C56-D79ACF35777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xmlns="" id="{EAF28DA3-8924-F0BF-2272-63AC0835CB58}"/>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37989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F698FBB4-CFC1-5E8B-8821-3EF4C92DD18F}"/>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3" name="Fußzeilenplatzhalter 2">
            <a:extLst>
              <a:ext uri="{FF2B5EF4-FFF2-40B4-BE49-F238E27FC236}">
                <a16:creationId xmlns:a16="http://schemas.microsoft.com/office/drawing/2014/main" xmlns="" id="{9F6042FC-6C5E-2879-7032-A8B9219132B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xmlns="" id="{E6EDC10B-76B2-4E1C-8DDB-811C957DFC2E}"/>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3373496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BB2BA2-762B-1BC6-9110-3B264B69685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32383530-4BAD-DCE9-12CB-0ACDF8E4C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8A4F1334-08E1-5D47-55E1-6B9F4BA0C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6C7219A4-8DC0-0BE2-7A30-505DE59F2F31}"/>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6" name="Fußzeilenplatzhalter 5">
            <a:extLst>
              <a:ext uri="{FF2B5EF4-FFF2-40B4-BE49-F238E27FC236}">
                <a16:creationId xmlns:a16="http://schemas.microsoft.com/office/drawing/2014/main" xmlns="" id="{2F60F635-604C-12A4-EE46-881FFDEAB4D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1AB032A9-C080-FC2D-1F54-8038CAB6ACAD}"/>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82351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BE8CDD9-A11D-4E60-082A-5025FBE3774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4509ECFA-4326-5AE2-7CE5-AA6DB0CC7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F8180942-8A1B-D009-D2BA-01692501B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B53EF15D-C53B-FECB-54AF-3271877CB5D8}"/>
              </a:ext>
            </a:extLst>
          </p:cNvPr>
          <p:cNvSpPr>
            <a:spLocks noGrp="1"/>
          </p:cNvSpPr>
          <p:nvPr>
            <p:ph type="dt" sz="half" idx="10"/>
          </p:nvPr>
        </p:nvSpPr>
        <p:spPr/>
        <p:txBody>
          <a:bodyPr/>
          <a:lstStyle/>
          <a:p>
            <a:fld id="{3D97FCF4-B948-46E4-A05D-B20D50CDF9E7}" type="datetimeFigureOut">
              <a:rPr lang="de-DE" smtClean="0"/>
              <a:t>28.05.2025</a:t>
            </a:fld>
            <a:endParaRPr lang="de-DE"/>
          </a:p>
        </p:txBody>
      </p:sp>
      <p:sp>
        <p:nvSpPr>
          <p:cNvPr id="6" name="Fußzeilenplatzhalter 5">
            <a:extLst>
              <a:ext uri="{FF2B5EF4-FFF2-40B4-BE49-F238E27FC236}">
                <a16:creationId xmlns:a16="http://schemas.microsoft.com/office/drawing/2014/main" xmlns="" id="{E58AF495-239E-63E9-A428-93DA63F54F6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xmlns="" id="{F59F4CC1-5296-053B-2966-6C6B46519EA7}"/>
              </a:ext>
            </a:extLst>
          </p:cNvPr>
          <p:cNvSpPr>
            <a:spLocks noGrp="1"/>
          </p:cNvSpPr>
          <p:nvPr>
            <p:ph type="sldNum" sz="quarter" idx="12"/>
          </p:nvPr>
        </p:nvSpPr>
        <p:spPr/>
        <p:txBody>
          <a:bodyPr/>
          <a:lstStyle/>
          <a:p>
            <a:fld id="{80383A2A-AE1D-444E-9E0D-E56BDE253365}" type="slidenum">
              <a:rPr lang="de-DE" smtClean="0"/>
              <a:t>‹Nr.›</a:t>
            </a:fld>
            <a:endParaRPr lang="de-DE"/>
          </a:p>
        </p:txBody>
      </p:sp>
    </p:spTree>
    <p:extLst>
      <p:ext uri="{BB962C8B-B14F-4D97-AF65-F5344CB8AC3E}">
        <p14:creationId xmlns:p14="http://schemas.microsoft.com/office/powerpoint/2010/main" val="944795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11A69BBC-23A0-995D-EA29-0AD0ADE5A4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8301D87A-55A0-DEB2-524C-0BA51068E1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1C57B047-4A38-D7C3-9C30-BB1E0BE25E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97FCF4-B948-46E4-A05D-B20D50CDF9E7}" type="datetimeFigureOut">
              <a:rPr lang="de-DE" smtClean="0"/>
              <a:t>28.05.2025</a:t>
            </a:fld>
            <a:endParaRPr lang="de-DE"/>
          </a:p>
        </p:txBody>
      </p:sp>
      <p:sp>
        <p:nvSpPr>
          <p:cNvPr id="5" name="Fußzeilenplatzhalter 4">
            <a:extLst>
              <a:ext uri="{FF2B5EF4-FFF2-40B4-BE49-F238E27FC236}">
                <a16:creationId xmlns:a16="http://schemas.microsoft.com/office/drawing/2014/main" xmlns="" id="{3A1B8BDB-8240-BA15-E55F-379D9E22CB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xmlns="" id="{FC12FD51-4C7C-3387-DFB4-1D767292CC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383A2A-AE1D-444E-9E0D-E56BDE253365}" type="slidenum">
              <a:rPr lang="de-DE" smtClean="0"/>
              <a:t>‹Nr.›</a:t>
            </a:fld>
            <a:endParaRPr lang="de-DE"/>
          </a:p>
        </p:txBody>
      </p:sp>
    </p:spTree>
    <p:extLst>
      <p:ext uri="{BB962C8B-B14F-4D97-AF65-F5344CB8AC3E}">
        <p14:creationId xmlns:p14="http://schemas.microsoft.com/office/powerpoint/2010/main" val="2668007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FC459CCE-F078-45E2-B5A1-F7EF0AD99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208" y="687286"/>
            <a:ext cx="3582443" cy="4781063"/>
          </a:xfrm>
          <a:prstGeom prst="rect">
            <a:avLst/>
          </a:prstGeom>
        </p:spPr>
      </p:pic>
      <p:sp>
        <p:nvSpPr>
          <p:cNvPr id="19" name="Textfeld 18">
            <a:extLst>
              <a:ext uri="{FF2B5EF4-FFF2-40B4-BE49-F238E27FC236}">
                <a16:creationId xmlns:a16="http://schemas.microsoft.com/office/drawing/2014/main" xmlns="" id="{53491777-064E-52B4-AFC2-9E5BD205174F}"/>
              </a:ext>
            </a:extLst>
          </p:cNvPr>
          <p:cNvSpPr txBox="1"/>
          <p:nvPr/>
        </p:nvSpPr>
        <p:spPr>
          <a:xfrm>
            <a:off x="2836870" y="5718628"/>
            <a:ext cx="6518258" cy="646331"/>
          </a:xfrm>
          <a:prstGeom prst="rect">
            <a:avLst/>
          </a:prstGeom>
          <a:noFill/>
        </p:spPr>
        <p:txBody>
          <a:bodyPr wrap="none" rtlCol="0">
            <a:spAutoFit/>
          </a:bodyPr>
          <a:lstStyle/>
          <a:p>
            <a:pPr algn="ctr"/>
            <a:r>
              <a:rPr lang="de-DE" sz="36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pic>
        <p:nvPicPr>
          <p:cNvPr id="20" name="Grafik 19" descr="Ein Bild, das Schrift, Grafiken, Kreis, Symbol enthält.&#10;&#10;KI-generierte Inhalte können fehlerhaft sein.">
            <a:extLst>
              <a:ext uri="{FF2B5EF4-FFF2-40B4-BE49-F238E27FC236}">
                <a16:creationId xmlns:a16="http://schemas.microsoft.com/office/drawing/2014/main" xmlns="" id="{EF71FB43-41F7-A92E-803C-97F95386F0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Tree>
    <p:extLst>
      <p:ext uri="{BB962C8B-B14F-4D97-AF65-F5344CB8AC3E}">
        <p14:creationId xmlns:p14="http://schemas.microsoft.com/office/powerpoint/2010/main" val="423987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75F9471-97BE-D415-35DB-92F8BB393C49}"/>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70F663A1-5F20-BA39-3496-7213A6A77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61" y="1123846"/>
            <a:ext cx="3454495" cy="4610308"/>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D27EDB5C-9B16-0BBF-714C-0B968D7024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4" name="Textfeld 3">
            <a:extLst>
              <a:ext uri="{FF2B5EF4-FFF2-40B4-BE49-F238E27FC236}">
                <a16:creationId xmlns:a16="http://schemas.microsoft.com/office/drawing/2014/main" xmlns="" id="{156B2B2B-30DD-F115-D99C-678EC8A62A40}"/>
              </a:ext>
            </a:extLst>
          </p:cNvPr>
          <p:cNvSpPr txBox="1"/>
          <p:nvPr/>
        </p:nvSpPr>
        <p:spPr>
          <a:xfrm>
            <a:off x="4796617" y="2828835"/>
            <a:ext cx="5838458" cy="1200329"/>
          </a:xfrm>
          <a:prstGeom prst="rect">
            <a:avLst/>
          </a:prstGeom>
          <a:noFill/>
        </p:spPr>
        <p:txBody>
          <a:bodyPr wrap="none" rtlCol="0">
            <a:spAutoFit/>
          </a:bodyPr>
          <a:lstStyle/>
          <a:p>
            <a:r>
              <a:rPr lang="de-DE" sz="7200" b="1" dirty="0">
                <a:latin typeface="Calibri" panose="020F0502020204030204" pitchFamily="34" charset="0"/>
                <a:ea typeface="Calibri" panose="020F0502020204030204" pitchFamily="34" charset="0"/>
                <a:cs typeface="Calibri" panose="020F0502020204030204" pitchFamily="34" charset="0"/>
              </a:rPr>
              <a:t>Seid ihr dabei?</a:t>
            </a:r>
          </a:p>
        </p:txBody>
      </p:sp>
      <p:sp>
        <p:nvSpPr>
          <p:cNvPr id="6" name="Textfeld 5">
            <a:extLst>
              <a:ext uri="{FF2B5EF4-FFF2-40B4-BE49-F238E27FC236}">
                <a16:creationId xmlns:a16="http://schemas.microsoft.com/office/drawing/2014/main" xmlns="" id="{A266D628-7016-F59E-856C-386AEE2F6F39}"/>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2285976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CF14D0C-7A13-12FB-BD52-E022FE0AA505}"/>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50FC3C57-DB33-09A0-0CAD-755B8CFF29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96D7CC19-5B94-153F-32BE-E4FFAFDDD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pic>
        <p:nvPicPr>
          <p:cNvPr id="8" name="Grafik 7">
            <a:extLst>
              <a:ext uri="{FF2B5EF4-FFF2-40B4-BE49-F238E27FC236}">
                <a16:creationId xmlns:a16="http://schemas.microsoft.com/office/drawing/2014/main" xmlns="" id="{18330D47-958F-06E6-ABBD-6B34574AE8A9}"/>
              </a:ext>
            </a:extLst>
          </p:cNvPr>
          <p:cNvPicPr>
            <a:picLocks noChangeAspect="1"/>
          </p:cNvPicPr>
          <p:nvPr/>
        </p:nvPicPr>
        <p:blipFill>
          <a:blip r:embed="rId5"/>
          <a:srcRect l="40232" t="19155" r="34757" b="25470"/>
          <a:stretch/>
        </p:blipFill>
        <p:spPr>
          <a:xfrm>
            <a:off x="4193023" y="1135774"/>
            <a:ext cx="3704343" cy="4378797"/>
          </a:xfrm>
          <a:prstGeom prst="rect">
            <a:avLst/>
          </a:prstGeom>
        </p:spPr>
      </p:pic>
      <p:sp>
        <p:nvSpPr>
          <p:cNvPr id="9" name="Textfeld 8">
            <a:extLst>
              <a:ext uri="{FF2B5EF4-FFF2-40B4-BE49-F238E27FC236}">
                <a16:creationId xmlns:a16="http://schemas.microsoft.com/office/drawing/2014/main" xmlns="" id="{615AFA40-E5D2-4BB7-AB14-FE6DFC569AB2}"/>
              </a:ext>
            </a:extLst>
          </p:cNvPr>
          <p:cNvSpPr txBox="1"/>
          <p:nvPr/>
        </p:nvSpPr>
        <p:spPr>
          <a:xfrm>
            <a:off x="5214187" y="1100123"/>
            <a:ext cx="1763624" cy="830997"/>
          </a:xfrm>
          <a:prstGeom prst="rect">
            <a:avLst/>
          </a:prstGeom>
          <a:noFill/>
        </p:spPr>
        <p:txBody>
          <a:bodyPr wrap="none" rtlCol="0">
            <a:spAutoFit/>
          </a:bodyPr>
          <a:lstStyle/>
          <a:p>
            <a:r>
              <a:rPr lang="de-DE" sz="4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KENIA</a:t>
            </a:r>
          </a:p>
        </p:txBody>
      </p:sp>
      <p:pic>
        <p:nvPicPr>
          <p:cNvPr id="20" name="Grafik 19">
            <a:extLst>
              <a:ext uri="{FF2B5EF4-FFF2-40B4-BE49-F238E27FC236}">
                <a16:creationId xmlns:a16="http://schemas.microsoft.com/office/drawing/2014/main" xmlns="" id="{A39EEDF9-37C3-3DF7-50F9-2D5D48C5BF5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348661" y="1931120"/>
            <a:ext cx="2824097" cy="1765061"/>
          </a:xfrm>
          <a:prstGeom prst="rect">
            <a:avLst/>
          </a:prstGeom>
        </p:spPr>
      </p:pic>
      <p:pic>
        <p:nvPicPr>
          <p:cNvPr id="24" name="Grafik 23">
            <a:extLst>
              <a:ext uri="{FF2B5EF4-FFF2-40B4-BE49-F238E27FC236}">
                <a16:creationId xmlns:a16="http://schemas.microsoft.com/office/drawing/2014/main" xmlns="" id="{8917E9CA-E6F0-3086-37A6-00361FE117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632187" y="1097098"/>
            <a:ext cx="2332113" cy="2214032"/>
          </a:xfrm>
          <a:prstGeom prst="rect">
            <a:avLst/>
          </a:prstGeom>
        </p:spPr>
      </p:pic>
      <p:sp>
        <p:nvSpPr>
          <p:cNvPr id="25" name="Ellipse 24">
            <a:extLst>
              <a:ext uri="{FF2B5EF4-FFF2-40B4-BE49-F238E27FC236}">
                <a16:creationId xmlns:a16="http://schemas.microsoft.com/office/drawing/2014/main" xmlns="" id="{37D8B6CC-B065-1388-BB13-560531BD1334}"/>
              </a:ext>
            </a:extLst>
          </p:cNvPr>
          <p:cNvSpPr/>
          <p:nvPr/>
        </p:nvSpPr>
        <p:spPr>
          <a:xfrm>
            <a:off x="3075835" y="2053694"/>
            <a:ext cx="373856" cy="37385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Textfeld 27">
            <a:extLst>
              <a:ext uri="{FF2B5EF4-FFF2-40B4-BE49-F238E27FC236}">
                <a16:creationId xmlns:a16="http://schemas.microsoft.com/office/drawing/2014/main" xmlns="" id="{86B8FA88-1950-8BE0-5D94-4762D15B6DC2}"/>
              </a:ext>
            </a:extLst>
          </p:cNvPr>
          <p:cNvSpPr txBox="1"/>
          <p:nvPr/>
        </p:nvSpPr>
        <p:spPr>
          <a:xfrm>
            <a:off x="1788872" y="2884750"/>
            <a:ext cx="817620" cy="400110"/>
          </a:xfrm>
          <a:prstGeom prst="rect">
            <a:avLst/>
          </a:prstGeom>
          <a:noFill/>
        </p:spPr>
        <p:txBody>
          <a:bodyPr wrap="square" rtlCol="0">
            <a:spAutoFit/>
          </a:bodyPr>
          <a:lstStyle/>
          <a:p>
            <a:r>
              <a:rPr lang="de-DE" sz="2000" b="1" dirty="0">
                <a:latin typeface="Calibri" panose="020F0502020204030204" pitchFamily="34" charset="0"/>
                <a:ea typeface="Calibri" panose="020F0502020204030204" pitchFamily="34" charset="0"/>
                <a:cs typeface="Calibri" panose="020F0502020204030204" pitchFamily="34" charset="0"/>
              </a:rPr>
              <a:t>Afrika</a:t>
            </a:r>
          </a:p>
        </p:txBody>
      </p:sp>
      <p:sp>
        <p:nvSpPr>
          <p:cNvPr id="29" name="Textfeld 28">
            <a:extLst>
              <a:ext uri="{FF2B5EF4-FFF2-40B4-BE49-F238E27FC236}">
                <a16:creationId xmlns:a16="http://schemas.microsoft.com/office/drawing/2014/main" xmlns="" id="{10AB95DB-96A8-D5C5-2187-4A212BCB6393}"/>
              </a:ext>
            </a:extLst>
          </p:cNvPr>
          <p:cNvSpPr txBox="1"/>
          <p:nvPr/>
        </p:nvSpPr>
        <p:spPr>
          <a:xfrm>
            <a:off x="2606492" y="5612204"/>
            <a:ext cx="6207174" cy="1077218"/>
          </a:xfrm>
          <a:prstGeom prst="rect">
            <a:avLst/>
          </a:prstGeom>
          <a:noFill/>
        </p:spPr>
        <p:txBody>
          <a:bodyPr wrap="square" rtlCol="0">
            <a:spAutoFit/>
          </a:bodyPr>
          <a:lstStyle/>
          <a:p>
            <a:pPr algn="just"/>
            <a:r>
              <a:rPr lang="de-DE" sz="1600" dirty="0">
                <a:latin typeface="Calibri" panose="020F0502020204030204" pitchFamily="34" charset="0"/>
                <a:ea typeface="Calibri" panose="020F0502020204030204" pitchFamily="34" charset="0"/>
                <a:cs typeface="Calibri" panose="020F0502020204030204" pitchFamily="34" charset="0"/>
              </a:rPr>
              <a:t>Kenia, ein afrikanisches Land an der Küste des Indischen Ozeans, ist geprägt von verschiedensten Landschaften. Zu den einheimischen Tieren zählen Löwen, </a:t>
            </a:r>
            <a:r>
              <a:rPr lang="de-DE" sz="1600" dirty="0" smtClean="0">
                <a:latin typeface="Calibri" panose="020F0502020204030204" pitchFamily="34" charset="0"/>
                <a:ea typeface="Calibri" panose="020F0502020204030204" pitchFamily="34" charset="0"/>
                <a:cs typeface="Calibri" panose="020F0502020204030204" pitchFamily="34" charset="0"/>
              </a:rPr>
              <a:t>Nashörner, Zebras, Giraffen </a:t>
            </a:r>
            <a:r>
              <a:rPr lang="de-DE" sz="1600" dirty="0">
                <a:latin typeface="Calibri" panose="020F0502020204030204" pitchFamily="34" charset="0"/>
                <a:ea typeface="Calibri" panose="020F0502020204030204" pitchFamily="34" charset="0"/>
                <a:cs typeface="Calibri" panose="020F0502020204030204" pitchFamily="34" charset="0"/>
              </a:rPr>
              <a:t>und Elefanten. Rechts oben seht ihr die Nationalflagge Kenias.</a:t>
            </a:r>
          </a:p>
        </p:txBody>
      </p:sp>
      <p:pic>
        <p:nvPicPr>
          <p:cNvPr id="7" name="Grafik 6" descr="Ein Bild, das Säugetier, Fangzahn, brüllen, Löwe enthält.&#10;&#10;KI-generierte Inhalte können fehlerhaft sein.">
            <a:extLst>
              <a:ext uri="{FF2B5EF4-FFF2-40B4-BE49-F238E27FC236}">
                <a16:creationId xmlns:a16="http://schemas.microsoft.com/office/drawing/2014/main" xmlns="" id="{206E159C-78F8-0D23-0AAE-C2C0E203E5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4190999"/>
            <a:ext cx="4001232" cy="2668411"/>
          </a:xfrm>
          <a:prstGeom prst="rect">
            <a:avLst/>
          </a:prstGeom>
        </p:spPr>
      </p:pic>
      <p:pic>
        <p:nvPicPr>
          <p:cNvPr id="11" name="Grafik 10" descr="Ein Bild, das Säugetier, Rhinozeros, Nashorn, Horn enthält.&#10;&#10;KI-generierte Inhalte können fehlerhaft sein.">
            <a:extLst>
              <a:ext uri="{FF2B5EF4-FFF2-40B4-BE49-F238E27FC236}">
                <a16:creationId xmlns:a16="http://schemas.microsoft.com/office/drawing/2014/main" xmlns="" id="{355257CD-FDC2-BB95-4F78-22A5BB90F3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27697" y="4190999"/>
            <a:ext cx="3965209" cy="2668411"/>
          </a:xfrm>
          <a:prstGeom prst="rect">
            <a:avLst/>
          </a:prstGeom>
        </p:spPr>
      </p:pic>
      <p:sp>
        <p:nvSpPr>
          <p:cNvPr id="4" name="Textfeld 3">
            <a:extLst>
              <a:ext uri="{FF2B5EF4-FFF2-40B4-BE49-F238E27FC236}">
                <a16:creationId xmlns:a16="http://schemas.microsoft.com/office/drawing/2014/main" xmlns="" id="{25A2CA9E-E690-39FF-F9A6-F97D94568D7F}"/>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17414299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E0F370D-49D8-AD6A-2961-1E616238F821}"/>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C23F1D80-19C2-32AD-A3A9-8DA3D5ACC5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DFA0C18C-5E0E-CF63-B6D4-7F381F18DA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2" name="Textfeld 1">
            <a:extLst>
              <a:ext uri="{FF2B5EF4-FFF2-40B4-BE49-F238E27FC236}">
                <a16:creationId xmlns:a16="http://schemas.microsoft.com/office/drawing/2014/main" xmlns="" id="{59273296-6D40-CF72-EBEC-B21CC49AE53C}"/>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
        <p:nvSpPr>
          <p:cNvPr id="29" name="Textfeld 28">
            <a:extLst>
              <a:ext uri="{FF2B5EF4-FFF2-40B4-BE49-F238E27FC236}">
                <a16:creationId xmlns:a16="http://schemas.microsoft.com/office/drawing/2014/main" xmlns="" id="{5F73AEE9-EF3A-1584-EBAE-8AF12C9953F5}"/>
              </a:ext>
            </a:extLst>
          </p:cNvPr>
          <p:cNvSpPr txBox="1"/>
          <p:nvPr/>
        </p:nvSpPr>
        <p:spPr>
          <a:xfrm>
            <a:off x="509909" y="5010871"/>
            <a:ext cx="8938891" cy="1323439"/>
          </a:xfrm>
          <a:prstGeom prst="rect">
            <a:avLst/>
          </a:prstGeom>
          <a:noFill/>
        </p:spPr>
        <p:txBody>
          <a:bodyPr wrap="square" rtlCol="0">
            <a:spAutoFit/>
          </a:bodyPr>
          <a:lstStyle/>
          <a:p>
            <a:pPr algn="just"/>
            <a:r>
              <a:rPr lang="de-DE" sz="1600" dirty="0">
                <a:latin typeface="Calibri" panose="020F0502020204030204" pitchFamily="34" charset="0"/>
                <a:ea typeface="Calibri" panose="020F0502020204030204" pitchFamily="34" charset="0"/>
                <a:cs typeface="Calibri" panose="020F0502020204030204" pitchFamily="34" charset="0"/>
              </a:rPr>
              <a:t>Kenia zählt zu den Entwicklungsländern. In den großen Städten gibt es meistens eine gute Versorgung, aber auf dem Land eher nicht. Es fehlt an Schulbildung und </a:t>
            </a:r>
            <a:r>
              <a:rPr lang="de-DE" sz="1600" dirty="0" smtClean="0">
                <a:latin typeface="Calibri" panose="020F0502020204030204" pitchFamily="34" charset="0"/>
                <a:ea typeface="Calibri" panose="020F0502020204030204" pitchFamily="34" charset="0"/>
                <a:cs typeface="Calibri" panose="020F0502020204030204" pitchFamily="34" charset="0"/>
              </a:rPr>
              <a:t>medizinischer </a:t>
            </a:r>
            <a:r>
              <a:rPr lang="de-DE" sz="1600" dirty="0">
                <a:latin typeface="Calibri" panose="020F0502020204030204" pitchFamily="34" charset="0"/>
                <a:ea typeface="Calibri" panose="020F0502020204030204" pitchFamily="34" charset="0"/>
                <a:cs typeface="Calibri" panose="020F0502020204030204" pitchFamily="34" charset="0"/>
              </a:rPr>
              <a:t>Hilfe. Außerdem sind fast 30% der Bevölkerung immer noch unterernährt. Es gibt viel </a:t>
            </a:r>
            <a:r>
              <a:rPr lang="de-DE" sz="1600" dirty="0" smtClean="0">
                <a:latin typeface="Calibri" panose="020F0502020204030204" pitchFamily="34" charset="0"/>
                <a:ea typeface="Calibri" panose="020F0502020204030204" pitchFamily="34" charset="0"/>
                <a:cs typeface="Calibri" panose="020F0502020204030204" pitchFamily="34" charset="0"/>
              </a:rPr>
              <a:t>Landwirtschaft </a:t>
            </a:r>
            <a:r>
              <a:rPr lang="de-DE" sz="1600" dirty="0">
                <a:latin typeface="Calibri" panose="020F0502020204030204" pitchFamily="34" charset="0"/>
                <a:ea typeface="Calibri" panose="020F0502020204030204" pitchFamily="34" charset="0"/>
                <a:cs typeface="Calibri" panose="020F0502020204030204" pitchFamily="34" charset="0"/>
              </a:rPr>
              <a:t>und Bergbau. In Kenia werden viele Bodenschätze wie Gold und Kupfer abgebaut. Ein weiteres großes Geschäft sind Blumen! Seit dem </a:t>
            </a:r>
            <a:r>
              <a:rPr lang="de-DE" sz="1600" dirty="0" smtClean="0">
                <a:latin typeface="Calibri" panose="020F0502020204030204" pitchFamily="34" charset="0"/>
                <a:ea typeface="Calibri" panose="020F0502020204030204" pitchFamily="34" charset="0"/>
                <a:cs typeface="Calibri" panose="020F0502020204030204" pitchFamily="34" charset="0"/>
              </a:rPr>
              <a:t>Jahr </a:t>
            </a:r>
            <a:r>
              <a:rPr lang="de-DE" sz="1600" dirty="0">
                <a:latin typeface="Calibri" panose="020F0502020204030204" pitchFamily="34" charset="0"/>
                <a:ea typeface="Calibri" panose="020F0502020204030204" pitchFamily="34" charset="0"/>
                <a:cs typeface="Calibri" panose="020F0502020204030204" pitchFamily="34" charset="0"/>
              </a:rPr>
              <a:t>2000 ist Kenia der größte Blumenexporteur der Welt!</a:t>
            </a:r>
          </a:p>
        </p:txBody>
      </p:sp>
      <p:pic>
        <p:nvPicPr>
          <p:cNvPr id="15" name="Grafik 14" descr="Ein Bild, das draußen, Person, Kleidung, Pflanze enthält.&#10;&#10;KI-generierte Inhalte können fehlerhaft sein.">
            <a:extLst>
              <a:ext uri="{FF2B5EF4-FFF2-40B4-BE49-F238E27FC236}">
                <a16:creationId xmlns:a16="http://schemas.microsoft.com/office/drawing/2014/main" xmlns="" id="{0CCE28D0-CA64-2181-6BF6-8BA7751D5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4348">
            <a:off x="8117215" y="1351200"/>
            <a:ext cx="2819745" cy="1876893"/>
          </a:xfrm>
          <a:prstGeom prst="rect">
            <a:avLst/>
          </a:prstGeom>
        </p:spPr>
      </p:pic>
      <p:sp>
        <p:nvSpPr>
          <p:cNvPr id="4" name="Textfeld 3">
            <a:extLst>
              <a:ext uri="{FF2B5EF4-FFF2-40B4-BE49-F238E27FC236}">
                <a16:creationId xmlns:a16="http://schemas.microsoft.com/office/drawing/2014/main" xmlns="" id="{9ECE65C9-369C-9FDF-7017-1719D2CFAA0F}"/>
              </a:ext>
            </a:extLst>
          </p:cNvPr>
          <p:cNvSpPr txBox="1"/>
          <p:nvPr/>
        </p:nvSpPr>
        <p:spPr>
          <a:xfrm rot="21434692">
            <a:off x="375612" y="3492414"/>
            <a:ext cx="2578013" cy="461665"/>
          </a:xfrm>
          <a:prstGeom prst="rect">
            <a:avLst/>
          </a:prstGeom>
          <a:noFill/>
        </p:spPr>
        <p:txBody>
          <a:bodyPr wrap="none" rtlCol="0">
            <a:spAutoFit/>
          </a:bodyPr>
          <a:lstStyle/>
          <a:p>
            <a:pPr algn="ctr"/>
            <a:r>
              <a:rPr lang="de-DE" sz="1200" dirty="0">
                <a:latin typeface="Calibri" panose="020F0502020204030204" pitchFamily="34" charset="0"/>
                <a:ea typeface="Calibri" panose="020F0502020204030204" pitchFamily="34" charset="0"/>
                <a:cs typeface="Calibri" panose="020F0502020204030204" pitchFamily="34" charset="0"/>
              </a:rPr>
              <a:t>1 Schilling ist momentan 0,007€ wert, </a:t>
            </a:r>
          </a:p>
          <a:p>
            <a:pPr algn="ctr"/>
            <a:r>
              <a:rPr lang="de-DE" sz="1200" dirty="0">
                <a:latin typeface="Calibri" panose="020F0502020204030204" pitchFamily="34" charset="0"/>
                <a:ea typeface="Calibri" panose="020F0502020204030204" pitchFamily="34" charset="0"/>
                <a:cs typeface="Calibri" panose="020F0502020204030204" pitchFamily="34" charset="0"/>
              </a:rPr>
              <a:t>also noch nicht einmal einen Cent.</a:t>
            </a:r>
          </a:p>
        </p:txBody>
      </p:sp>
      <p:pic>
        <p:nvPicPr>
          <p:cNvPr id="10" name="Grafik 9">
            <a:extLst>
              <a:ext uri="{FF2B5EF4-FFF2-40B4-BE49-F238E27FC236}">
                <a16:creationId xmlns:a16="http://schemas.microsoft.com/office/drawing/2014/main" xmlns="" id="{70D13261-A9B8-EEF5-7D9F-16E89E63F9F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260783" y="1770531"/>
            <a:ext cx="2998171" cy="5087469"/>
          </a:xfrm>
          <a:prstGeom prst="rect">
            <a:avLst/>
          </a:prstGeom>
        </p:spPr>
      </p:pic>
      <p:pic>
        <p:nvPicPr>
          <p:cNvPr id="12" name="Grafik 11">
            <a:extLst>
              <a:ext uri="{FF2B5EF4-FFF2-40B4-BE49-F238E27FC236}">
                <a16:creationId xmlns:a16="http://schemas.microsoft.com/office/drawing/2014/main" xmlns="" id="{FA960C57-37AB-2CB9-95C7-92C92EEAFA5D}"/>
              </a:ext>
            </a:extLst>
          </p:cNvPr>
          <p:cNvPicPr>
            <a:picLocks noChangeAspect="1"/>
          </p:cNvPicPr>
          <p:nvPr/>
        </p:nvPicPr>
        <p:blipFill>
          <a:blip r:embed="rId7" cstate="print">
            <a:extLst>
              <a:ext uri="{28A0092B-C50C-407E-A947-70E740481C1C}">
                <a14:useLocalDpi xmlns:a14="http://schemas.microsoft.com/office/drawing/2010/main" val="0"/>
              </a:ext>
            </a:extLst>
          </a:blip>
          <a:srcRect t="64" b="64"/>
          <a:stretch/>
        </p:blipFill>
        <p:spPr>
          <a:xfrm rot="21416751">
            <a:off x="402525" y="2146632"/>
            <a:ext cx="2375183" cy="1379433"/>
          </a:xfrm>
          <a:prstGeom prst="rect">
            <a:avLst/>
          </a:prstGeom>
        </p:spPr>
      </p:pic>
      <p:sp>
        <p:nvSpPr>
          <p:cNvPr id="16" name="Textfeld 15">
            <a:extLst>
              <a:ext uri="{FF2B5EF4-FFF2-40B4-BE49-F238E27FC236}">
                <a16:creationId xmlns:a16="http://schemas.microsoft.com/office/drawing/2014/main" xmlns="" id="{70CD9CDE-4E4D-8C52-52C1-26A27AF70C07}"/>
              </a:ext>
            </a:extLst>
          </p:cNvPr>
          <p:cNvSpPr txBox="1"/>
          <p:nvPr/>
        </p:nvSpPr>
        <p:spPr>
          <a:xfrm rot="193257">
            <a:off x="8520541" y="3183589"/>
            <a:ext cx="1479829" cy="307777"/>
          </a:xfrm>
          <a:prstGeom prst="rect">
            <a:avLst/>
          </a:prstGeom>
          <a:noFill/>
        </p:spPr>
        <p:txBody>
          <a:bodyPr wrap="none" rtlCol="0">
            <a:spAutoFit/>
          </a:bodyPr>
          <a:lstStyle/>
          <a:p>
            <a:r>
              <a:rPr lang="de-DE" sz="1400" dirty="0">
                <a:latin typeface="Calibri" panose="020F0502020204030204" pitchFamily="34" charset="0"/>
                <a:ea typeface="Calibri" panose="020F0502020204030204" pitchFamily="34" charset="0"/>
                <a:cs typeface="Calibri" panose="020F0502020204030204" pitchFamily="34" charset="0"/>
              </a:rPr>
              <a:t>Blumen aus Kenia</a:t>
            </a:r>
          </a:p>
        </p:txBody>
      </p:sp>
      <p:pic>
        <p:nvPicPr>
          <p:cNvPr id="27" name="Grafik 26" descr="Ein Bild, das draußen, Himmel, Gebäude, Wolke enthält.&#10;&#10;KI-generierte Inhalte können fehlerhaft sein.">
            <a:extLst>
              <a:ext uri="{FF2B5EF4-FFF2-40B4-BE49-F238E27FC236}">
                <a16:creationId xmlns:a16="http://schemas.microsoft.com/office/drawing/2014/main" xmlns="" id="{9769D370-5C4A-A579-20CA-E97B8DA6EE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8169" y="1295172"/>
            <a:ext cx="4509014" cy="3078708"/>
          </a:xfrm>
          <a:prstGeom prst="rect">
            <a:avLst/>
          </a:prstGeom>
        </p:spPr>
      </p:pic>
    </p:spTree>
    <p:extLst>
      <p:ext uri="{BB962C8B-B14F-4D97-AF65-F5344CB8AC3E}">
        <p14:creationId xmlns:p14="http://schemas.microsoft.com/office/powerpoint/2010/main" val="22052179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D7F940-8360-275C-F635-28640B736753}"/>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0C698456-4C09-64B7-2D36-08D5AF25FA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E0505DF7-FE45-3ACD-8ADD-89B5125B2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29" name="Textfeld 28">
            <a:extLst>
              <a:ext uri="{FF2B5EF4-FFF2-40B4-BE49-F238E27FC236}">
                <a16:creationId xmlns:a16="http://schemas.microsoft.com/office/drawing/2014/main" xmlns="" id="{6C835897-30F1-7D6E-EB2B-E4D58CE5BE34}"/>
              </a:ext>
            </a:extLst>
          </p:cNvPr>
          <p:cNvSpPr txBox="1"/>
          <p:nvPr/>
        </p:nvSpPr>
        <p:spPr>
          <a:xfrm>
            <a:off x="1626553" y="5207350"/>
            <a:ext cx="8938891" cy="1323439"/>
          </a:xfrm>
          <a:prstGeom prst="rect">
            <a:avLst/>
          </a:prstGeom>
          <a:noFill/>
        </p:spPr>
        <p:txBody>
          <a:bodyPr wrap="square" rtlCol="0">
            <a:spAutoFit/>
          </a:bodyPr>
          <a:lstStyle/>
          <a:p>
            <a:pPr algn="just"/>
            <a:r>
              <a:rPr lang="de-DE" sz="1600" dirty="0">
                <a:latin typeface="Calibri" panose="020F0502020204030204" pitchFamily="34" charset="0"/>
                <a:ea typeface="Calibri" panose="020F0502020204030204" pitchFamily="34" charset="0"/>
                <a:cs typeface="Calibri" panose="020F0502020204030204" pitchFamily="34" charset="0"/>
              </a:rPr>
              <a:t>Das Problem: In Kenia sind viele Kinder von Bildung ausgeschlossen, weil keine Schule in ihrer Nähe ist, oder </a:t>
            </a:r>
            <a:r>
              <a:rPr lang="de-DE" sz="1600" dirty="0" smtClean="0">
                <a:latin typeface="Calibri" panose="020F0502020204030204" pitchFamily="34" charset="0"/>
                <a:ea typeface="Calibri" panose="020F0502020204030204" pitchFamily="34" charset="0"/>
                <a:cs typeface="Calibri" panose="020F0502020204030204" pitchFamily="34" charset="0"/>
              </a:rPr>
              <a:t>sie es </a:t>
            </a:r>
            <a:r>
              <a:rPr lang="de-DE" sz="1600" dirty="0">
                <a:latin typeface="Calibri" panose="020F0502020204030204" pitchFamily="34" charset="0"/>
                <a:ea typeface="Calibri" panose="020F0502020204030204" pitchFamily="34" charset="0"/>
                <a:cs typeface="Calibri" panose="020F0502020204030204" pitchFamily="34" charset="0"/>
              </a:rPr>
              <a:t>sich </a:t>
            </a:r>
            <a:r>
              <a:rPr lang="de-DE" sz="1600" dirty="0" smtClean="0">
                <a:latin typeface="Calibri" panose="020F0502020204030204" pitchFamily="34" charset="0"/>
                <a:ea typeface="Calibri" panose="020F0502020204030204" pitchFamily="34" charset="0"/>
                <a:cs typeface="Calibri" panose="020F0502020204030204" pitchFamily="34" charset="0"/>
              </a:rPr>
              <a:t>nicht </a:t>
            </a:r>
            <a:r>
              <a:rPr lang="de-DE" sz="1600" dirty="0">
                <a:latin typeface="Calibri" panose="020F0502020204030204" pitchFamily="34" charset="0"/>
                <a:ea typeface="Calibri" panose="020F0502020204030204" pitchFamily="34" charset="0"/>
                <a:cs typeface="Calibri" panose="020F0502020204030204" pitchFamily="34" charset="0"/>
              </a:rPr>
              <a:t>leisten </a:t>
            </a:r>
            <a:r>
              <a:rPr lang="de-DE" sz="1600" dirty="0" smtClean="0">
                <a:latin typeface="Calibri" panose="020F0502020204030204" pitchFamily="34" charset="0"/>
                <a:ea typeface="Calibri" panose="020F0502020204030204" pitchFamily="34" charset="0"/>
                <a:cs typeface="Calibri" panose="020F0502020204030204" pitchFamily="34" charset="0"/>
              </a:rPr>
              <a:t>können, eine Schule zu bezahlen. </a:t>
            </a:r>
            <a:r>
              <a:rPr lang="de-DE" sz="1600" dirty="0">
                <a:latin typeface="Calibri" panose="020F0502020204030204" pitchFamily="34" charset="0"/>
                <a:ea typeface="Calibri" panose="020F0502020204030204" pitchFamily="34" charset="0"/>
                <a:cs typeface="Calibri" panose="020F0502020204030204" pitchFamily="34" charset="0"/>
              </a:rPr>
              <a:t>Viele Kinder müssen selbst arbeiten, um zu überleben. </a:t>
            </a:r>
            <a:r>
              <a:rPr lang="de-DE" sz="1600" smtClean="0">
                <a:latin typeface="Calibri" panose="020F0502020204030204" pitchFamily="34" charset="0"/>
                <a:ea typeface="Calibri" panose="020F0502020204030204" pitchFamily="34" charset="0"/>
                <a:cs typeface="Calibri" panose="020F0502020204030204" pitchFamily="34" charset="0"/>
              </a:rPr>
              <a:t>Der Verein „</a:t>
            </a:r>
            <a:r>
              <a:rPr lang="de-DE" sz="1600" dirty="0" err="1" smtClean="0">
                <a:latin typeface="Calibri" panose="020F0502020204030204" pitchFamily="34" charset="0"/>
                <a:ea typeface="Calibri" panose="020F0502020204030204" pitchFamily="34" charset="0"/>
                <a:cs typeface="Calibri" panose="020F0502020204030204" pitchFamily="34" charset="0"/>
              </a:rPr>
              <a:t>Shelter</a:t>
            </a:r>
            <a:r>
              <a:rPr lang="de-DE" sz="1600" dirty="0" smtClean="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of</a:t>
            </a:r>
            <a:r>
              <a:rPr lang="de-DE" sz="1600" dirty="0">
                <a:latin typeface="Calibri" panose="020F0502020204030204" pitchFamily="34" charset="0"/>
                <a:ea typeface="Calibri" panose="020F0502020204030204" pitchFamily="34" charset="0"/>
                <a:cs typeface="Calibri" panose="020F0502020204030204" pitchFamily="34" charset="0"/>
              </a:rPr>
              <a:t> Hope“ möchte das </a:t>
            </a:r>
            <a:r>
              <a:rPr lang="de-DE" sz="1600" dirty="0" smtClean="0">
                <a:latin typeface="Calibri" panose="020F0502020204030204" pitchFamily="34" charset="0"/>
                <a:ea typeface="Calibri" panose="020F0502020204030204" pitchFamily="34" charset="0"/>
                <a:cs typeface="Calibri" panose="020F0502020204030204" pitchFamily="34" charset="0"/>
              </a:rPr>
              <a:t>ändern. (In Zusammenarbeit mit dem deutschen Verein „Hoffnung für Kinder in Not e.V.“). </a:t>
            </a:r>
            <a:r>
              <a:rPr lang="de-DE" sz="1600" dirty="0">
                <a:latin typeface="Calibri" panose="020F0502020204030204" pitchFamily="34" charset="0"/>
                <a:ea typeface="Calibri" panose="020F0502020204030204" pitchFamily="34" charset="0"/>
                <a:cs typeface="Calibri" panose="020F0502020204030204" pitchFamily="34" charset="0"/>
              </a:rPr>
              <a:t>Sie wollen, dass die Kinder eine gute Schulausbildung bekommen und eine Aussicht auf ein besseres Leben haben. </a:t>
            </a:r>
          </a:p>
        </p:txBody>
      </p:sp>
      <p:pic>
        <p:nvPicPr>
          <p:cNvPr id="6" name="Grafik 5" descr="Ein Bild, das draußen, Kleidung, Gelände, Slum enthält.&#10;&#10;KI-generierte Inhalte können fehlerhaft sein.">
            <a:extLst>
              <a:ext uri="{FF2B5EF4-FFF2-40B4-BE49-F238E27FC236}">
                <a16:creationId xmlns:a16="http://schemas.microsoft.com/office/drawing/2014/main" xmlns="" id="{20CAD234-3C60-A8D3-4823-2DDC54479A1B}"/>
              </a:ext>
            </a:extLst>
          </p:cNvPr>
          <p:cNvPicPr>
            <a:picLocks noChangeAspect="1"/>
          </p:cNvPicPr>
          <p:nvPr/>
        </p:nvPicPr>
        <p:blipFill>
          <a:blip r:embed="rId5">
            <a:extLst>
              <a:ext uri="{28A0092B-C50C-407E-A947-70E740481C1C}">
                <a14:useLocalDpi xmlns:a14="http://schemas.microsoft.com/office/drawing/2010/main" val="0"/>
              </a:ext>
            </a:extLst>
          </a:blip>
          <a:srcRect t="22883" b="6598"/>
          <a:stretch/>
        </p:blipFill>
        <p:spPr>
          <a:xfrm>
            <a:off x="1737360" y="1128666"/>
            <a:ext cx="2666189" cy="3956764"/>
          </a:xfrm>
          <a:prstGeom prst="rect">
            <a:avLst/>
          </a:prstGeom>
        </p:spPr>
      </p:pic>
      <p:pic>
        <p:nvPicPr>
          <p:cNvPr id="10" name="Grafik 9" descr="Ein Bild, das Kleidung, Kind, Gelände, Junge enthält.&#10;&#10;KI-generierte Inhalte können fehlerhaft sein.">
            <a:extLst>
              <a:ext uri="{FF2B5EF4-FFF2-40B4-BE49-F238E27FC236}">
                <a16:creationId xmlns:a16="http://schemas.microsoft.com/office/drawing/2014/main" xmlns="" id="{184E77F5-4645-9A4D-76EE-722B11B4E3A7}"/>
              </a:ext>
            </a:extLst>
          </p:cNvPr>
          <p:cNvPicPr>
            <a:picLocks noChangeAspect="1"/>
          </p:cNvPicPr>
          <p:nvPr/>
        </p:nvPicPr>
        <p:blipFill>
          <a:blip r:embed="rId6" cstate="print">
            <a:extLst>
              <a:ext uri="{28A0092B-C50C-407E-A947-70E740481C1C}">
                <a14:useLocalDpi xmlns:a14="http://schemas.microsoft.com/office/drawing/2010/main" val="0"/>
              </a:ext>
            </a:extLst>
          </a:blip>
          <a:srcRect b="12417"/>
          <a:stretch/>
        </p:blipFill>
        <p:spPr>
          <a:xfrm>
            <a:off x="4462009" y="1128666"/>
            <a:ext cx="3527188" cy="3956764"/>
          </a:xfrm>
          <a:prstGeom prst="rect">
            <a:avLst/>
          </a:prstGeom>
        </p:spPr>
      </p:pic>
      <p:pic>
        <p:nvPicPr>
          <p:cNvPr id="12" name="Grafik 11" descr="Ein Bild, das Kleidung, Gelände, Schuhwerk, draußen enthält.&#10;&#10;KI-generierte Inhalte können fehlerhaft sein.">
            <a:extLst>
              <a:ext uri="{FF2B5EF4-FFF2-40B4-BE49-F238E27FC236}">
                <a16:creationId xmlns:a16="http://schemas.microsoft.com/office/drawing/2014/main" xmlns="" id="{19C7DF6F-034F-73CF-C1E1-B0F1CED2F85A}"/>
              </a:ext>
            </a:extLst>
          </p:cNvPr>
          <p:cNvPicPr>
            <a:picLocks noChangeAspect="1"/>
          </p:cNvPicPr>
          <p:nvPr/>
        </p:nvPicPr>
        <p:blipFill>
          <a:blip r:embed="rId7">
            <a:extLst>
              <a:ext uri="{28A0092B-C50C-407E-A947-70E740481C1C}">
                <a14:useLocalDpi xmlns:a14="http://schemas.microsoft.com/office/drawing/2010/main" val="0"/>
              </a:ext>
            </a:extLst>
          </a:blip>
          <a:srcRect l="8246" t="15695" b="15892"/>
          <a:stretch/>
        </p:blipFill>
        <p:spPr>
          <a:xfrm>
            <a:off x="8047657" y="1128666"/>
            <a:ext cx="2521608" cy="3956764"/>
          </a:xfrm>
          <a:prstGeom prst="rect">
            <a:avLst/>
          </a:prstGeom>
        </p:spPr>
      </p:pic>
      <p:sp>
        <p:nvSpPr>
          <p:cNvPr id="4" name="Textfeld 3">
            <a:extLst>
              <a:ext uri="{FF2B5EF4-FFF2-40B4-BE49-F238E27FC236}">
                <a16:creationId xmlns:a16="http://schemas.microsoft.com/office/drawing/2014/main" xmlns="" id="{E656A2D9-06D3-26FB-9C4F-0A950C42F2FB}"/>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1045829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0065E5A-8D3E-A0BE-C69C-0C06DA5E7325}"/>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E56F987E-4782-8AFC-97F7-DF57E6849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90FD721D-1434-08DD-D3A2-7278AF9A75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29" name="Textfeld 28">
            <a:extLst>
              <a:ext uri="{FF2B5EF4-FFF2-40B4-BE49-F238E27FC236}">
                <a16:creationId xmlns:a16="http://schemas.microsoft.com/office/drawing/2014/main" xmlns="" id="{F3C114A8-E59D-D7F7-7FB0-985CFC6CA1B4}"/>
              </a:ext>
            </a:extLst>
          </p:cNvPr>
          <p:cNvSpPr txBox="1"/>
          <p:nvPr/>
        </p:nvSpPr>
        <p:spPr>
          <a:xfrm>
            <a:off x="1626553" y="5207350"/>
            <a:ext cx="8938891" cy="1077218"/>
          </a:xfrm>
          <a:prstGeom prst="rect">
            <a:avLst/>
          </a:prstGeom>
          <a:noFill/>
        </p:spPr>
        <p:txBody>
          <a:bodyPr wrap="square" rtlCol="0">
            <a:spAutoFit/>
          </a:bodyPr>
          <a:lstStyle/>
          <a:p>
            <a:pPr algn="just"/>
            <a:r>
              <a:rPr lang="de-DE" sz="1600" dirty="0">
                <a:latin typeface="Calibri" panose="020F0502020204030204" pitchFamily="34" charset="0"/>
                <a:ea typeface="Calibri" panose="020F0502020204030204" pitchFamily="34" charset="0"/>
                <a:cs typeface="Calibri" panose="020F0502020204030204" pitchFamily="34" charset="0"/>
              </a:rPr>
              <a:t>Deshalb möchten wir „</a:t>
            </a:r>
            <a:r>
              <a:rPr lang="de-DE" sz="1600" dirty="0" err="1">
                <a:latin typeface="Calibri" panose="020F0502020204030204" pitchFamily="34" charset="0"/>
                <a:ea typeface="Calibri" panose="020F0502020204030204" pitchFamily="34" charset="0"/>
                <a:cs typeface="Calibri" panose="020F0502020204030204" pitchFamily="34" charset="0"/>
              </a:rPr>
              <a:t>Shelter</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of</a:t>
            </a:r>
            <a:r>
              <a:rPr lang="de-DE" sz="1600" dirty="0">
                <a:latin typeface="Calibri" panose="020F0502020204030204" pitchFamily="34" charset="0"/>
                <a:ea typeface="Calibri" panose="020F0502020204030204" pitchFamily="34" charset="0"/>
                <a:cs typeface="Calibri" panose="020F0502020204030204" pitchFamily="34" charset="0"/>
              </a:rPr>
              <a:t> Hope“ unterstützen. </a:t>
            </a:r>
            <a:r>
              <a:rPr lang="de-DE" sz="1600" dirty="0">
                <a:latin typeface="Calibri" panose="020F0502020204030204" pitchFamily="34" charset="0"/>
                <a:cs typeface="Calibri" panose="020F0502020204030204" pitchFamily="34" charset="0"/>
              </a:rPr>
              <a:t>Es ist eine rein afrikanische Organisation, die von </a:t>
            </a:r>
            <a:r>
              <a:rPr lang="de-DE" sz="1600" dirty="0" smtClean="0">
                <a:latin typeface="Calibri" panose="020F0502020204030204" pitchFamily="34" charset="0"/>
                <a:cs typeface="Calibri" panose="020F0502020204030204" pitchFamily="34" charset="0"/>
              </a:rPr>
              <a:t>einem </a:t>
            </a:r>
            <a:r>
              <a:rPr lang="de-DE" sz="1600" dirty="0">
                <a:latin typeface="Calibri" panose="020F0502020204030204" pitchFamily="34" charset="0"/>
                <a:cs typeface="Calibri" panose="020F0502020204030204" pitchFamily="34" charset="0"/>
              </a:rPr>
              <a:t>kenianischen Ehepaar geleitet wird. </a:t>
            </a:r>
            <a:r>
              <a:rPr lang="de-DE" sz="1600" dirty="0" smtClean="0">
                <a:latin typeface="Calibri" panose="020F0502020204030204" pitchFamily="34" charset="0"/>
                <a:cs typeface="Calibri" panose="020F0502020204030204" pitchFamily="34" charset="0"/>
              </a:rPr>
              <a:t>„</a:t>
            </a:r>
            <a:r>
              <a:rPr lang="de-DE" sz="1600" dirty="0" err="1" smtClean="0">
                <a:latin typeface="Calibri" panose="020F0502020204030204" pitchFamily="34" charset="0"/>
                <a:cs typeface="Calibri" panose="020F0502020204030204" pitchFamily="34" charset="0"/>
              </a:rPr>
              <a:t>Shelter</a:t>
            </a:r>
            <a:r>
              <a:rPr lang="de-DE" sz="1600" dirty="0" smtClean="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smtClean="0">
                <a:latin typeface="Calibri" panose="020F0502020204030204" pitchFamily="34" charset="0"/>
                <a:cs typeface="Calibri" panose="020F0502020204030204" pitchFamily="34" charset="0"/>
              </a:rPr>
              <a:t>Hope“ bietet </a:t>
            </a:r>
            <a:r>
              <a:rPr lang="de-DE" sz="1600" dirty="0" smtClean="0">
                <a:latin typeface="Calibri" panose="020F0502020204030204" pitchFamily="34" charset="0"/>
                <a:ea typeface="Calibri" panose="020F0502020204030204" pitchFamily="34" charset="0"/>
                <a:cs typeface="Calibri" panose="020F0502020204030204" pitchFamily="34" charset="0"/>
              </a:rPr>
              <a:t>Bildung</a:t>
            </a:r>
            <a:r>
              <a:rPr lang="de-DE" sz="1600" dirty="0">
                <a:latin typeface="Calibri" panose="020F0502020204030204" pitchFamily="34" charset="0"/>
                <a:ea typeface="Calibri" panose="020F0502020204030204" pitchFamily="34" charset="0"/>
                <a:cs typeface="Calibri" panose="020F0502020204030204" pitchFamily="34" charset="0"/>
              </a:rPr>
              <a:t>, Nahrung, Schutz, Arbeit und das </a:t>
            </a:r>
            <a:r>
              <a:rPr lang="de-DE" sz="1600" dirty="0" smtClean="0">
                <a:latin typeface="Calibri" panose="020F0502020204030204" pitchFamily="34" charset="0"/>
                <a:ea typeface="Calibri" panose="020F0502020204030204" pitchFamily="34" charset="0"/>
                <a:cs typeface="Calibri" panose="020F0502020204030204" pitchFamily="34" charset="0"/>
              </a:rPr>
              <a:t>Wichtigste</a:t>
            </a:r>
            <a:r>
              <a:rPr lang="de-DE" sz="1600" dirty="0">
                <a:latin typeface="Calibri" panose="020F0502020204030204" pitchFamily="34" charset="0"/>
                <a:ea typeface="Calibri" panose="020F0502020204030204" pitchFamily="34" charset="0"/>
                <a:cs typeface="Calibri" panose="020F0502020204030204" pitchFamily="34" charset="0"/>
              </a:rPr>
              <a:t>: Sie geben das Evangelium weiter, die beste Nachricht der Welt! Ihr Ziel ist es, irgendwann nicht mehr auf Spenden angewiesen zu sein und ihre Projekte selbst zu finanzieren.</a:t>
            </a:r>
          </a:p>
        </p:txBody>
      </p:sp>
      <p:pic>
        <p:nvPicPr>
          <p:cNvPr id="7" name="Grafik 6" descr="Ein Bild, das Gebäude, draußen, Haus, Gras enthält.&#10;&#10;KI-generierte Inhalte können fehlerhaft sein.">
            <a:extLst>
              <a:ext uri="{FF2B5EF4-FFF2-40B4-BE49-F238E27FC236}">
                <a16:creationId xmlns:a16="http://schemas.microsoft.com/office/drawing/2014/main" xmlns="" id="{F95AA136-864E-7065-DDF4-302E9E6A13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4600" y="988930"/>
            <a:ext cx="5802798" cy="3906008"/>
          </a:xfrm>
          <a:prstGeom prst="rect">
            <a:avLst/>
          </a:prstGeom>
        </p:spPr>
      </p:pic>
      <p:pic>
        <p:nvPicPr>
          <p:cNvPr id="9" name="Grafik 8">
            <a:extLst>
              <a:ext uri="{FF2B5EF4-FFF2-40B4-BE49-F238E27FC236}">
                <a16:creationId xmlns:a16="http://schemas.microsoft.com/office/drawing/2014/main" xmlns="" id="{57433EDF-CE17-F6C5-CACE-1F907710C73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9632" y="2533592"/>
            <a:ext cx="2710846" cy="2021940"/>
          </a:xfrm>
          <a:prstGeom prst="rect">
            <a:avLst/>
          </a:prstGeom>
        </p:spPr>
      </p:pic>
      <p:pic>
        <p:nvPicPr>
          <p:cNvPr id="6" name="Grafik 5" descr="Ein Bild, das draußen, Himmel, Gras, Baum enthält.&#10;&#10;KI-generierte Inhalte können fehlerhaft sein.">
            <a:extLst>
              <a:ext uri="{FF2B5EF4-FFF2-40B4-BE49-F238E27FC236}">
                <a16:creationId xmlns:a16="http://schemas.microsoft.com/office/drawing/2014/main" xmlns="" id="{7A4003A8-A432-A2E3-6469-92033EC07DB7}"/>
              </a:ext>
            </a:extLst>
          </p:cNvPr>
          <p:cNvPicPr>
            <a:picLocks noChangeAspect="1"/>
          </p:cNvPicPr>
          <p:nvPr/>
        </p:nvPicPr>
        <p:blipFill>
          <a:blip r:embed="rId7" cstate="print">
            <a:extLst>
              <a:ext uri="{28A0092B-C50C-407E-A947-70E740481C1C}">
                <a14:useLocalDpi xmlns:a14="http://schemas.microsoft.com/office/drawing/2010/main" val="0"/>
              </a:ext>
            </a:extLst>
          </a:blip>
          <a:srcRect l="11638" r="11638"/>
          <a:stretch/>
        </p:blipFill>
        <p:spPr>
          <a:xfrm>
            <a:off x="8602977" y="1583853"/>
            <a:ext cx="2819401" cy="1741828"/>
          </a:xfrm>
          <a:prstGeom prst="rect">
            <a:avLst/>
          </a:prstGeom>
        </p:spPr>
      </p:pic>
      <p:sp>
        <p:nvSpPr>
          <p:cNvPr id="4" name="Textfeld 3">
            <a:extLst>
              <a:ext uri="{FF2B5EF4-FFF2-40B4-BE49-F238E27FC236}">
                <a16:creationId xmlns:a16="http://schemas.microsoft.com/office/drawing/2014/main" xmlns="" id="{5D1CFF21-31D3-425A-D49D-60727EBC2A14}"/>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3944154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4DBB65-7B4E-985F-9310-21630C9078DC}"/>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6C39402A-3D27-358A-ABDB-8210A13DE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3F1CCF9F-BEFB-7961-BF00-A1536B7DE9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29" name="Textfeld 28">
            <a:extLst>
              <a:ext uri="{FF2B5EF4-FFF2-40B4-BE49-F238E27FC236}">
                <a16:creationId xmlns:a16="http://schemas.microsoft.com/office/drawing/2014/main" xmlns="" id="{50107439-6873-3681-5C54-153E76A516A6}"/>
              </a:ext>
            </a:extLst>
          </p:cNvPr>
          <p:cNvSpPr txBox="1"/>
          <p:nvPr/>
        </p:nvSpPr>
        <p:spPr>
          <a:xfrm>
            <a:off x="1626553" y="5207350"/>
            <a:ext cx="8938891" cy="1077218"/>
          </a:xfrm>
          <a:prstGeom prst="rect">
            <a:avLst/>
          </a:prstGeom>
          <a:noFill/>
        </p:spPr>
        <p:txBody>
          <a:bodyPr wrap="square" rtlCol="0">
            <a:spAutoFit/>
          </a:bodyPr>
          <a:lstStyle/>
          <a:p>
            <a:pPr algn="just"/>
            <a:r>
              <a:rPr lang="de-DE" sz="1600" dirty="0" smtClean="0">
                <a:latin typeface="Calibri" panose="020F0502020204030204" pitchFamily="34" charset="0"/>
                <a:ea typeface="Calibri" panose="020F0502020204030204" pitchFamily="34" charset="0"/>
                <a:cs typeface="Calibri" panose="020F0502020204030204" pitchFamily="34" charset="0"/>
              </a:rPr>
              <a:t>„</a:t>
            </a:r>
            <a:r>
              <a:rPr lang="de-DE" sz="1600" dirty="0" err="1" smtClean="0">
                <a:latin typeface="Calibri" panose="020F0502020204030204" pitchFamily="34" charset="0"/>
                <a:ea typeface="Calibri" panose="020F0502020204030204" pitchFamily="34" charset="0"/>
                <a:cs typeface="Calibri" panose="020F0502020204030204" pitchFamily="34" charset="0"/>
              </a:rPr>
              <a:t>Shelter</a:t>
            </a:r>
            <a:r>
              <a:rPr lang="de-DE" sz="1600" dirty="0" smtClean="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of</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smtClean="0">
                <a:latin typeface="Calibri" panose="020F0502020204030204" pitchFamily="34" charset="0"/>
                <a:ea typeface="Calibri" panose="020F0502020204030204" pitchFamily="34" charset="0"/>
                <a:cs typeface="Calibri" panose="020F0502020204030204" pitchFamily="34" charset="0"/>
              </a:rPr>
              <a:t>Hope“ </a:t>
            </a:r>
            <a:r>
              <a:rPr lang="de-DE" sz="1600" dirty="0">
                <a:latin typeface="Calibri" panose="020F0502020204030204" pitchFamily="34" charset="0"/>
                <a:ea typeface="Calibri" panose="020F0502020204030204" pitchFamily="34" charset="0"/>
                <a:cs typeface="Calibri" panose="020F0502020204030204" pitchFamily="34" charset="0"/>
              </a:rPr>
              <a:t>hat in Kagan schon eine Schule gebaut. Sie gehört zu den besten des Landes. Neben dieser Schule sollen Unterkünfte angebaut werden, sodass auch Kinder, die weit weg wohnen, die Schule besuchen können. Hier lernen die Kinder durch Bibelkurse und andere Angebote auch etwas über </a:t>
            </a:r>
            <a:r>
              <a:rPr lang="de-DE" sz="1600" dirty="0" smtClean="0">
                <a:latin typeface="Calibri" panose="020F0502020204030204" pitchFamily="34" charset="0"/>
                <a:ea typeface="Calibri" panose="020F0502020204030204" pitchFamily="34" charset="0"/>
                <a:cs typeface="Calibri" panose="020F0502020204030204" pitchFamily="34" charset="0"/>
              </a:rPr>
              <a:t>Gott kennen. </a:t>
            </a:r>
            <a:endParaRPr lang="de-DE" sz="1600" dirty="0">
              <a:latin typeface="Calibri" panose="020F0502020204030204" pitchFamily="34" charset="0"/>
              <a:ea typeface="Calibri" panose="020F0502020204030204" pitchFamily="34" charset="0"/>
              <a:cs typeface="Calibri" panose="020F0502020204030204" pitchFamily="34" charset="0"/>
            </a:endParaRPr>
          </a:p>
        </p:txBody>
      </p:sp>
      <p:pic>
        <p:nvPicPr>
          <p:cNvPr id="9" name="Grafik 8">
            <a:extLst>
              <a:ext uri="{FF2B5EF4-FFF2-40B4-BE49-F238E27FC236}">
                <a16:creationId xmlns:a16="http://schemas.microsoft.com/office/drawing/2014/main" xmlns="" id="{1BD77AD2-29B4-7063-5771-AF9FC159524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64184" y="1851834"/>
            <a:ext cx="4229061" cy="3154332"/>
          </a:xfrm>
          <a:prstGeom prst="rect">
            <a:avLst/>
          </a:prstGeom>
        </p:spPr>
      </p:pic>
      <p:pic>
        <p:nvPicPr>
          <p:cNvPr id="6" name="Grafik 5">
            <a:extLst>
              <a:ext uri="{FF2B5EF4-FFF2-40B4-BE49-F238E27FC236}">
                <a16:creationId xmlns:a16="http://schemas.microsoft.com/office/drawing/2014/main" xmlns="" id="{5AC35983-DC6B-7447-FB9A-6501E1323811}"/>
              </a:ext>
            </a:extLst>
          </p:cNvPr>
          <p:cNvPicPr>
            <a:picLocks noChangeAspect="1"/>
          </p:cNvPicPr>
          <p:nvPr/>
        </p:nvPicPr>
        <p:blipFill>
          <a:blip r:embed="rId6" cstate="print">
            <a:extLst>
              <a:ext uri="{28A0092B-C50C-407E-A947-70E740481C1C}">
                <a14:useLocalDpi xmlns:a14="http://schemas.microsoft.com/office/drawing/2010/main" val="0"/>
              </a:ext>
            </a:extLst>
          </a:blip>
          <a:srcRect l="4114" r="24434"/>
          <a:stretch/>
        </p:blipFill>
        <p:spPr>
          <a:xfrm>
            <a:off x="5450203" y="1288696"/>
            <a:ext cx="2726058" cy="1808439"/>
          </a:xfrm>
          <a:prstGeom prst="rect">
            <a:avLst/>
          </a:prstGeom>
        </p:spPr>
      </p:pic>
      <p:pic>
        <p:nvPicPr>
          <p:cNvPr id="10" name="Grafik 9">
            <a:extLst>
              <a:ext uri="{FF2B5EF4-FFF2-40B4-BE49-F238E27FC236}">
                <a16:creationId xmlns:a16="http://schemas.microsoft.com/office/drawing/2014/main" xmlns="" id="{7E464362-BF7B-5F03-DC27-87819911A281}"/>
              </a:ext>
            </a:extLst>
          </p:cNvPr>
          <p:cNvPicPr>
            <a:picLocks noChangeAspect="1"/>
          </p:cNvPicPr>
          <p:nvPr/>
        </p:nvPicPr>
        <p:blipFill>
          <a:blip r:embed="rId7" cstate="print">
            <a:extLst>
              <a:ext uri="{28A0092B-C50C-407E-A947-70E740481C1C}">
                <a14:useLocalDpi xmlns:a14="http://schemas.microsoft.com/office/drawing/2010/main" val="0"/>
              </a:ext>
            </a:extLst>
          </a:blip>
          <a:srcRect r="28700"/>
          <a:stretch/>
        </p:blipFill>
        <p:spPr>
          <a:xfrm>
            <a:off x="5450202" y="3197727"/>
            <a:ext cx="2726058" cy="1808439"/>
          </a:xfrm>
          <a:prstGeom prst="rect">
            <a:avLst/>
          </a:prstGeom>
        </p:spPr>
      </p:pic>
      <p:pic>
        <p:nvPicPr>
          <p:cNvPr id="12" name="Grafik 11">
            <a:extLst>
              <a:ext uri="{FF2B5EF4-FFF2-40B4-BE49-F238E27FC236}">
                <a16:creationId xmlns:a16="http://schemas.microsoft.com/office/drawing/2014/main" xmlns="" id="{5BDA4526-BA14-AE04-921C-FB0E999E9C8C}"/>
              </a:ext>
            </a:extLst>
          </p:cNvPr>
          <p:cNvPicPr>
            <a:picLocks noChangeAspect="1"/>
          </p:cNvPicPr>
          <p:nvPr/>
        </p:nvPicPr>
        <p:blipFill>
          <a:blip r:embed="rId8" cstate="print">
            <a:extLst>
              <a:ext uri="{28A0092B-C50C-407E-A947-70E740481C1C}">
                <a14:useLocalDpi xmlns:a14="http://schemas.microsoft.com/office/drawing/2010/main" val="0"/>
              </a:ext>
            </a:extLst>
          </a:blip>
          <a:srcRect l="17558" r="39402"/>
          <a:stretch/>
        </p:blipFill>
        <p:spPr>
          <a:xfrm>
            <a:off x="8333474" y="1288696"/>
            <a:ext cx="2639658" cy="3717470"/>
          </a:xfrm>
          <a:prstGeom prst="rect">
            <a:avLst/>
          </a:prstGeom>
        </p:spPr>
      </p:pic>
      <p:sp>
        <p:nvSpPr>
          <p:cNvPr id="4" name="Textfeld 3">
            <a:extLst>
              <a:ext uri="{FF2B5EF4-FFF2-40B4-BE49-F238E27FC236}">
                <a16:creationId xmlns:a16="http://schemas.microsoft.com/office/drawing/2014/main" xmlns="" id="{E56CE397-7922-F77F-9DAC-8E296BBBA8D5}"/>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258279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6D355C-27FD-4972-8ABF-694A5B1AD7C2}"/>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9166F167-A0DB-0B09-1833-12D458CA9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0470BB2E-47BF-3EAE-5FE5-1E1AE09288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29" name="Textfeld 28">
            <a:extLst>
              <a:ext uri="{FF2B5EF4-FFF2-40B4-BE49-F238E27FC236}">
                <a16:creationId xmlns:a16="http://schemas.microsoft.com/office/drawing/2014/main" xmlns="" id="{B8566B72-FAA3-95B9-F23B-6EADAA3F3D9D}"/>
              </a:ext>
            </a:extLst>
          </p:cNvPr>
          <p:cNvSpPr txBox="1"/>
          <p:nvPr/>
        </p:nvSpPr>
        <p:spPr>
          <a:xfrm>
            <a:off x="1626553" y="5207350"/>
            <a:ext cx="8938891" cy="1077218"/>
          </a:xfrm>
          <a:prstGeom prst="rect">
            <a:avLst/>
          </a:prstGeom>
          <a:noFill/>
        </p:spPr>
        <p:txBody>
          <a:bodyPr wrap="square" rtlCol="0">
            <a:spAutoFit/>
          </a:bodyPr>
          <a:lstStyle/>
          <a:p>
            <a:pPr algn="just"/>
            <a:r>
              <a:rPr lang="de-DE" sz="1600" dirty="0">
                <a:latin typeface="Calibri" panose="020F0502020204030204" pitchFamily="34" charset="0"/>
                <a:ea typeface="Calibri" panose="020F0502020204030204" pitchFamily="34" charset="0"/>
                <a:cs typeface="Calibri" panose="020F0502020204030204" pitchFamily="34" charset="0"/>
              </a:rPr>
              <a:t>Die Gebäude sollen aber nicht nur den Schülern dienen. In den Ferien bietet „</a:t>
            </a:r>
            <a:r>
              <a:rPr lang="de-DE" sz="1600" dirty="0" err="1">
                <a:latin typeface="Calibri" panose="020F0502020204030204" pitchFamily="34" charset="0"/>
                <a:ea typeface="Calibri" panose="020F0502020204030204" pitchFamily="34" charset="0"/>
                <a:cs typeface="Calibri" panose="020F0502020204030204" pitchFamily="34" charset="0"/>
              </a:rPr>
              <a:t>Shelter</a:t>
            </a:r>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err="1">
                <a:latin typeface="Calibri" panose="020F0502020204030204" pitchFamily="34" charset="0"/>
                <a:ea typeface="Calibri" panose="020F0502020204030204" pitchFamily="34" charset="0"/>
                <a:cs typeface="Calibri" panose="020F0502020204030204" pitchFamily="34" charset="0"/>
              </a:rPr>
              <a:t>of</a:t>
            </a:r>
            <a:r>
              <a:rPr lang="de-DE" sz="1600" dirty="0">
                <a:latin typeface="Calibri" panose="020F0502020204030204" pitchFamily="34" charset="0"/>
                <a:ea typeface="Calibri" panose="020F0502020204030204" pitchFamily="34" charset="0"/>
                <a:cs typeface="Calibri" panose="020F0502020204030204" pitchFamily="34" charset="0"/>
              </a:rPr>
              <a:t> Hope“ auf demselben Gelände auch </a:t>
            </a:r>
            <a:r>
              <a:rPr lang="de-DE" sz="1600" dirty="0" smtClean="0">
                <a:latin typeface="Calibri" panose="020F0502020204030204" pitchFamily="34" charset="0"/>
                <a:ea typeface="Calibri" panose="020F0502020204030204" pitchFamily="34" charset="0"/>
                <a:cs typeface="Calibri" panose="020F0502020204030204" pitchFamily="34" charset="0"/>
              </a:rPr>
              <a:t>christliche </a:t>
            </a:r>
            <a:r>
              <a:rPr lang="de-DE" sz="1600" dirty="0">
                <a:latin typeface="Calibri" panose="020F0502020204030204" pitchFamily="34" charset="0"/>
                <a:ea typeface="Calibri" panose="020F0502020204030204" pitchFamily="34" charset="0"/>
                <a:cs typeface="Calibri" panose="020F0502020204030204" pitchFamily="34" charset="0"/>
              </a:rPr>
              <a:t>Jugendfreizeiten und Seminare an. </a:t>
            </a:r>
            <a:r>
              <a:rPr lang="de-DE" sz="1600" dirty="0" smtClean="0">
                <a:latin typeface="Calibri" panose="020F0502020204030204" pitchFamily="34" charset="0"/>
                <a:ea typeface="Calibri" panose="020F0502020204030204" pitchFamily="34" charset="0"/>
                <a:cs typeface="Calibri" panose="020F0502020204030204" pitchFamily="34" charset="0"/>
              </a:rPr>
              <a:t>Unter anderem </a:t>
            </a:r>
            <a:r>
              <a:rPr lang="de-DE" sz="1600" dirty="0">
                <a:latin typeface="Calibri" panose="020F0502020204030204" pitchFamily="34" charset="0"/>
                <a:ea typeface="Calibri" panose="020F0502020204030204" pitchFamily="34" charset="0"/>
                <a:cs typeface="Calibri" panose="020F0502020204030204" pitchFamily="34" charset="0"/>
              </a:rPr>
              <a:t>durch diese </a:t>
            </a:r>
            <a:r>
              <a:rPr lang="de-DE" sz="1600" dirty="0" smtClean="0">
                <a:latin typeface="Calibri" panose="020F0502020204030204" pitchFamily="34" charset="0"/>
                <a:ea typeface="Calibri" panose="020F0502020204030204" pitchFamily="34" charset="0"/>
                <a:cs typeface="Calibri" panose="020F0502020204030204" pitchFamily="34" charset="0"/>
              </a:rPr>
              <a:t>Einnahmen </a:t>
            </a:r>
            <a:r>
              <a:rPr lang="de-DE" sz="1600" dirty="0">
                <a:latin typeface="Calibri" panose="020F0502020204030204" pitchFamily="34" charset="0"/>
                <a:ea typeface="Calibri" panose="020F0502020204030204" pitchFamily="34" charset="0"/>
                <a:cs typeface="Calibri" panose="020F0502020204030204" pitchFamily="34" charset="0"/>
              </a:rPr>
              <a:t>wollen sie sich in Zukunft </a:t>
            </a:r>
            <a:r>
              <a:rPr lang="de-DE" sz="1600" dirty="0" smtClean="0">
                <a:latin typeface="Calibri" panose="020F0502020204030204" pitchFamily="34" charset="0"/>
                <a:ea typeface="Calibri" panose="020F0502020204030204" pitchFamily="34" charset="0"/>
                <a:cs typeface="Calibri" panose="020F0502020204030204" pitchFamily="34" charset="0"/>
              </a:rPr>
              <a:t>selbst finanzieren</a:t>
            </a:r>
            <a:r>
              <a:rPr lang="de-DE" sz="1600" dirty="0">
                <a:latin typeface="Calibri" panose="020F0502020204030204" pitchFamily="34" charset="0"/>
                <a:ea typeface="Calibri" panose="020F0502020204030204" pitchFamily="34" charset="0"/>
                <a:cs typeface="Calibri" panose="020F0502020204030204" pitchFamily="34" charset="0"/>
              </a:rPr>
              <a:t>, sodass sie nicht mehr von Spenden aus Deutschland und anderen Ländern abhängig sind.</a:t>
            </a:r>
          </a:p>
        </p:txBody>
      </p:sp>
      <p:pic>
        <p:nvPicPr>
          <p:cNvPr id="11" name="Grafik 10" descr="Ein Bild, das Person, Kleidung, Menschliches Gesicht, Teilen enthält.&#10;&#10;KI-generierte Inhalte können fehlerhaft sein.">
            <a:extLst>
              <a:ext uri="{FF2B5EF4-FFF2-40B4-BE49-F238E27FC236}">
                <a16:creationId xmlns:a16="http://schemas.microsoft.com/office/drawing/2014/main" xmlns="" id="{EC518324-D8F1-3BA4-3840-3FF89FB24DF9}"/>
              </a:ext>
            </a:extLst>
          </p:cNvPr>
          <p:cNvPicPr>
            <a:picLocks noChangeAspect="1"/>
          </p:cNvPicPr>
          <p:nvPr/>
        </p:nvPicPr>
        <p:blipFill>
          <a:blip r:embed="rId5" cstate="print">
            <a:extLst>
              <a:ext uri="{28A0092B-C50C-407E-A947-70E740481C1C}">
                <a14:useLocalDpi xmlns:a14="http://schemas.microsoft.com/office/drawing/2010/main" val="0"/>
              </a:ext>
            </a:extLst>
          </a:blip>
          <a:srcRect l="8636" r="10730"/>
          <a:stretch/>
        </p:blipFill>
        <p:spPr>
          <a:xfrm>
            <a:off x="3467099" y="966335"/>
            <a:ext cx="5257802" cy="3667583"/>
          </a:xfrm>
          <a:prstGeom prst="rect">
            <a:avLst/>
          </a:prstGeom>
        </p:spPr>
      </p:pic>
      <p:pic>
        <p:nvPicPr>
          <p:cNvPr id="14" name="Grafik 13">
            <a:extLst>
              <a:ext uri="{FF2B5EF4-FFF2-40B4-BE49-F238E27FC236}">
                <a16:creationId xmlns:a16="http://schemas.microsoft.com/office/drawing/2014/main" xmlns="" id="{69648D49-4D1E-F214-A93B-9ECDC3FE307B}"/>
              </a:ext>
            </a:extLst>
          </p:cNvPr>
          <p:cNvPicPr>
            <a:picLocks noChangeAspect="1"/>
          </p:cNvPicPr>
          <p:nvPr/>
        </p:nvPicPr>
        <p:blipFill>
          <a:blip r:embed="rId6" cstate="print">
            <a:extLst>
              <a:ext uri="{28A0092B-C50C-407E-A947-70E740481C1C}">
                <a14:useLocalDpi xmlns:a14="http://schemas.microsoft.com/office/drawing/2010/main" val="0"/>
              </a:ext>
            </a:extLst>
          </a:blip>
          <a:srcRect l="12027" t="16331" r="5754" b="35000"/>
          <a:stretch/>
        </p:blipFill>
        <p:spPr>
          <a:xfrm>
            <a:off x="8478579" y="2731962"/>
            <a:ext cx="3342676" cy="2332030"/>
          </a:xfrm>
          <a:prstGeom prst="rect">
            <a:avLst/>
          </a:prstGeom>
        </p:spPr>
      </p:pic>
      <p:pic>
        <p:nvPicPr>
          <p:cNvPr id="16" name="Grafik 15">
            <a:extLst>
              <a:ext uri="{FF2B5EF4-FFF2-40B4-BE49-F238E27FC236}">
                <a16:creationId xmlns:a16="http://schemas.microsoft.com/office/drawing/2014/main" xmlns="" id="{2B7E9F62-5F0E-FAAF-2DDF-CEEF6941F77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69189" y="3040380"/>
            <a:ext cx="3342027" cy="1880254"/>
          </a:xfrm>
          <a:prstGeom prst="rect">
            <a:avLst/>
          </a:prstGeom>
        </p:spPr>
      </p:pic>
      <p:sp>
        <p:nvSpPr>
          <p:cNvPr id="4" name="Textfeld 3">
            <a:extLst>
              <a:ext uri="{FF2B5EF4-FFF2-40B4-BE49-F238E27FC236}">
                <a16:creationId xmlns:a16="http://schemas.microsoft.com/office/drawing/2014/main" xmlns="" id="{DE757147-8831-CF09-B3B3-5A1588D3EB26}"/>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4244790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4664AC0-99C3-C4D2-F92B-B08FEBEF7B93}"/>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B99C5209-986E-5C53-DF23-ADBD905197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45" y="276060"/>
            <a:ext cx="1152589" cy="1538225"/>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47B15A64-6496-F3ED-280B-D98BE3B517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29" name="Textfeld 28">
            <a:extLst>
              <a:ext uri="{FF2B5EF4-FFF2-40B4-BE49-F238E27FC236}">
                <a16:creationId xmlns:a16="http://schemas.microsoft.com/office/drawing/2014/main" xmlns="" id="{DDC78F14-E78E-4D17-FE4A-E60A594FC454}"/>
              </a:ext>
            </a:extLst>
          </p:cNvPr>
          <p:cNvSpPr txBox="1"/>
          <p:nvPr/>
        </p:nvSpPr>
        <p:spPr>
          <a:xfrm>
            <a:off x="1626553" y="5207350"/>
            <a:ext cx="8938891" cy="830997"/>
          </a:xfrm>
          <a:prstGeom prst="rect">
            <a:avLst/>
          </a:prstGeom>
          <a:noFill/>
        </p:spPr>
        <p:txBody>
          <a:bodyPr wrap="square" rtlCol="0">
            <a:spAutoFit/>
          </a:bodyPr>
          <a:lstStyle/>
          <a:p>
            <a:pPr algn="just"/>
            <a:r>
              <a:rPr lang="de-DE" sz="1600" b="1" dirty="0">
                <a:latin typeface="Calibri" panose="020F0502020204030204" pitchFamily="34" charset="0"/>
                <a:ea typeface="Calibri" panose="020F0502020204030204" pitchFamily="34" charset="0"/>
                <a:cs typeface="Calibri" panose="020F0502020204030204" pitchFamily="34" charset="0"/>
              </a:rPr>
              <a:t>Was ist konkret geplant?</a:t>
            </a:r>
          </a:p>
          <a:p>
            <a:pPr algn="just"/>
            <a:r>
              <a:rPr lang="de-DE" sz="1600" dirty="0">
                <a:latin typeface="Calibri" panose="020F0502020204030204" pitchFamily="34" charset="0"/>
                <a:ea typeface="Calibri" panose="020F0502020204030204" pitchFamily="34" charset="0"/>
                <a:cs typeface="Calibri" panose="020F0502020204030204" pitchFamily="34" charset="0"/>
              </a:rPr>
              <a:t>- Unterkünfte für 40 Mädchen und 40 Jungen</a:t>
            </a:r>
          </a:p>
          <a:p>
            <a:pPr algn="just"/>
            <a:r>
              <a:rPr lang="de-DE" sz="1600" dirty="0">
                <a:latin typeface="Calibri" panose="020F0502020204030204" pitchFamily="34" charset="0"/>
                <a:ea typeface="Calibri" panose="020F0502020204030204" pitchFamily="34" charset="0"/>
                <a:cs typeface="Calibri" panose="020F0502020204030204" pitchFamily="34" charset="0"/>
              </a:rPr>
              <a:t>- </a:t>
            </a:r>
            <a:r>
              <a:rPr lang="de-DE" sz="1600" dirty="0" smtClean="0">
                <a:latin typeface="Calibri" panose="020F0502020204030204" pitchFamily="34" charset="0"/>
                <a:ea typeface="Calibri" panose="020F0502020204030204" pitchFamily="34" charset="0"/>
                <a:cs typeface="Calibri" panose="020F0502020204030204" pitchFamily="34" charset="0"/>
              </a:rPr>
              <a:t>eine </a:t>
            </a:r>
            <a:r>
              <a:rPr lang="de-DE" sz="1600" dirty="0">
                <a:latin typeface="Calibri" panose="020F0502020204030204" pitchFamily="34" charset="0"/>
                <a:ea typeface="Calibri" panose="020F0502020204030204" pitchFamily="34" charset="0"/>
                <a:cs typeface="Calibri" panose="020F0502020204030204" pitchFamily="34" charset="0"/>
              </a:rPr>
              <a:t>Mensa zur Verpflegung der Schüler</a:t>
            </a:r>
          </a:p>
        </p:txBody>
      </p:sp>
      <p:pic>
        <p:nvPicPr>
          <p:cNvPr id="15" name="Grafik 14" descr="Ein Bild, das Luftbild, Luftfotografie, Vogelperspektive, Karte enthält.&#10;&#10;KI-generierte Inhalte können fehlerhaft sein.">
            <a:extLst>
              <a:ext uri="{FF2B5EF4-FFF2-40B4-BE49-F238E27FC236}">
                <a16:creationId xmlns:a16="http://schemas.microsoft.com/office/drawing/2014/main" xmlns="" id="{9E210D5C-5216-8CFC-C39F-5D49F11E507E}"/>
              </a:ext>
            </a:extLst>
          </p:cNvPr>
          <p:cNvPicPr>
            <a:picLocks noChangeAspect="1"/>
          </p:cNvPicPr>
          <p:nvPr/>
        </p:nvPicPr>
        <p:blipFill>
          <a:blip r:embed="rId5">
            <a:extLst>
              <a:ext uri="{28A0092B-C50C-407E-A947-70E740481C1C}">
                <a14:useLocalDpi xmlns:a14="http://schemas.microsoft.com/office/drawing/2010/main" val="0"/>
              </a:ext>
            </a:extLst>
          </a:blip>
          <a:srcRect t="21538" b="6690"/>
          <a:stretch/>
        </p:blipFill>
        <p:spPr>
          <a:xfrm>
            <a:off x="1650584" y="1516380"/>
            <a:ext cx="8890827" cy="3576670"/>
          </a:xfrm>
          <a:prstGeom prst="rect">
            <a:avLst/>
          </a:prstGeom>
        </p:spPr>
      </p:pic>
      <p:sp>
        <p:nvSpPr>
          <p:cNvPr id="4" name="Textfeld 3">
            <a:extLst>
              <a:ext uri="{FF2B5EF4-FFF2-40B4-BE49-F238E27FC236}">
                <a16:creationId xmlns:a16="http://schemas.microsoft.com/office/drawing/2014/main" xmlns="" id="{73213F76-9A7F-EDAF-F1BE-1A314AE3AC8E}"/>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
        <p:nvSpPr>
          <p:cNvPr id="2" name="Textfeld 1"/>
          <p:cNvSpPr txBox="1"/>
          <p:nvPr/>
        </p:nvSpPr>
        <p:spPr>
          <a:xfrm>
            <a:off x="5704114" y="5207350"/>
            <a:ext cx="4955177" cy="1323439"/>
          </a:xfrm>
          <a:prstGeom prst="rect">
            <a:avLst/>
          </a:prstGeom>
          <a:noFill/>
        </p:spPr>
        <p:txBody>
          <a:bodyPr wrap="square" rtlCol="0">
            <a:spAutoFit/>
          </a:bodyPr>
          <a:lstStyle/>
          <a:p>
            <a:r>
              <a:rPr lang="de-DE" sz="1600" dirty="0">
                <a:latin typeface="Calibri" panose="020F0502020204030204" pitchFamily="34" charset="0"/>
                <a:cs typeface="Calibri" panose="020F0502020204030204" pitchFamily="34" charset="0"/>
              </a:rPr>
              <a:t>Die gelbe Fläche markiert den Standort des neuen Wohngebäudes neben dem existierenden </a:t>
            </a:r>
            <a:r>
              <a:rPr lang="de-DE" sz="1600" dirty="0" smtClean="0">
                <a:latin typeface="Calibri" panose="020F0502020204030204" pitchFamily="34" charset="0"/>
                <a:cs typeface="Calibri" panose="020F0502020204030204" pitchFamily="34" charset="0"/>
              </a:rPr>
              <a:t>Schulgebäude.</a:t>
            </a:r>
          </a:p>
          <a:p>
            <a:r>
              <a:rPr lang="de-DE" sz="1600" dirty="0" smtClean="0">
                <a:latin typeface="Calibri" panose="020F0502020204030204" pitchFamily="34" charset="0"/>
                <a:cs typeface="Calibri" panose="020F0502020204030204" pitchFamily="34" charset="0"/>
              </a:rPr>
              <a:t>Die „Grace </a:t>
            </a:r>
            <a:r>
              <a:rPr lang="de-DE" sz="1600" dirty="0" err="1">
                <a:latin typeface="Calibri" panose="020F0502020204030204" pitchFamily="34" charset="0"/>
                <a:cs typeface="Calibri" panose="020F0502020204030204" pitchFamily="34" charset="0"/>
              </a:rPr>
              <a:t>Bible</a:t>
            </a:r>
            <a:r>
              <a:rPr lang="de-DE" sz="1600" dirty="0">
                <a:latin typeface="Calibri" panose="020F0502020204030204" pitchFamily="34" charset="0"/>
                <a:cs typeface="Calibri" panose="020F0502020204030204" pitchFamily="34" charset="0"/>
              </a:rPr>
              <a:t> </a:t>
            </a:r>
            <a:r>
              <a:rPr lang="de-DE" sz="1600" dirty="0" err="1" smtClean="0">
                <a:latin typeface="Calibri" panose="020F0502020204030204" pitchFamily="34" charset="0"/>
                <a:cs typeface="Calibri" panose="020F0502020204030204" pitchFamily="34" charset="0"/>
              </a:rPr>
              <a:t>Chapel</a:t>
            </a:r>
            <a:r>
              <a:rPr lang="de-DE" sz="1600" dirty="0" smtClean="0">
                <a:latin typeface="Calibri" panose="020F0502020204030204" pitchFamily="34" charset="0"/>
                <a:cs typeface="Calibri" panose="020F0502020204030204" pitchFamily="34" charset="0"/>
              </a:rPr>
              <a:t>“ </a:t>
            </a:r>
            <a:r>
              <a:rPr lang="de-DE" sz="1600" dirty="0">
                <a:latin typeface="Calibri" panose="020F0502020204030204" pitchFamily="34" charset="0"/>
                <a:cs typeface="Calibri" panose="020F0502020204030204" pitchFamily="34" charset="0"/>
              </a:rPr>
              <a:t>neben dem Schulgelände </a:t>
            </a:r>
            <a:r>
              <a:rPr lang="de-DE" sz="1600" dirty="0" smtClean="0">
                <a:latin typeface="Calibri" panose="020F0502020204030204" pitchFamily="34" charset="0"/>
                <a:cs typeface="Calibri" panose="020F0502020204030204" pitchFamily="34" charset="0"/>
              </a:rPr>
              <a:t>gehört auch </a:t>
            </a:r>
            <a:r>
              <a:rPr lang="de-DE" sz="1600" dirty="0">
                <a:latin typeface="Calibri" panose="020F0502020204030204" pitchFamily="34" charset="0"/>
                <a:cs typeface="Calibri" panose="020F0502020204030204" pitchFamily="34" charset="0"/>
              </a:rPr>
              <a:t>zu </a:t>
            </a:r>
            <a:r>
              <a:rPr lang="de-DE" sz="1600" dirty="0" smtClean="0">
                <a:latin typeface="Calibri" panose="020F0502020204030204" pitchFamily="34" charset="0"/>
                <a:cs typeface="Calibri" panose="020F0502020204030204" pitchFamily="34" charset="0"/>
              </a:rPr>
              <a:t>„</a:t>
            </a:r>
            <a:r>
              <a:rPr lang="de-DE" sz="1600" dirty="0" err="1" smtClean="0">
                <a:latin typeface="Calibri" panose="020F0502020204030204" pitchFamily="34" charset="0"/>
                <a:cs typeface="Calibri" panose="020F0502020204030204" pitchFamily="34" charset="0"/>
              </a:rPr>
              <a:t>Shelter</a:t>
            </a:r>
            <a:r>
              <a:rPr lang="de-DE" sz="1600" dirty="0" smtClean="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smtClean="0">
                <a:latin typeface="Calibri" panose="020F0502020204030204" pitchFamily="34" charset="0"/>
                <a:cs typeface="Calibri" panose="020F0502020204030204" pitchFamily="34" charset="0"/>
              </a:rPr>
              <a:t>Hope“. Dort gehen viele Kinder zur Sonntagsschule.</a:t>
            </a:r>
            <a:endParaRPr lang="de-DE"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179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6481083-A228-F2FD-0C24-D955058E1A99}"/>
            </a:ext>
          </a:extLst>
        </p:cNvPr>
        <p:cNvGrpSpPr/>
        <p:nvPr/>
      </p:nvGrpSpPr>
      <p:grpSpPr>
        <a:xfrm>
          <a:off x="0" y="0"/>
          <a:ext cx="0" cy="0"/>
          <a:chOff x="0" y="0"/>
          <a:chExt cx="0" cy="0"/>
        </a:xfrm>
      </p:grpSpPr>
      <p:pic>
        <p:nvPicPr>
          <p:cNvPr id="5" name="Grafik 4" descr="Ein Bild, das Grafiken, Grafikdesign, Text, Schrift enthält.&#10;&#10;KI-generierte Inhalte können fehlerhaft sein.">
            <a:extLst>
              <a:ext uri="{FF2B5EF4-FFF2-40B4-BE49-F238E27FC236}">
                <a16:creationId xmlns:a16="http://schemas.microsoft.com/office/drawing/2014/main" xmlns="" id="{695D487A-E507-056A-78CF-3A2EB5C27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061" y="1123846"/>
            <a:ext cx="3454495" cy="4610308"/>
          </a:xfrm>
          <a:prstGeom prst="rect">
            <a:avLst/>
          </a:prstGeom>
        </p:spPr>
      </p:pic>
      <p:pic>
        <p:nvPicPr>
          <p:cNvPr id="17" name="Grafik 16" descr="Ein Bild, das Schrift, Grafiken, Kreis, Symbol enthält.&#10;&#10;KI-generierte Inhalte können fehlerhaft sein.">
            <a:extLst>
              <a:ext uri="{FF2B5EF4-FFF2-40B4-BE49-F238E27FC236}">
                <a16:creationId xmlns:a16="http://schemas.microsoft.com/office/drawing/2014/main" xmlns="" id="{C2E19C79-69E2-1F19-A796-908677E47E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3314" y="394027"/>
            <a:ext cx="957941" cy="957941"/>
          </a:xfrm>
          <a:prstGeom prst="rect">
            <a:avLst/>
          </a:prstGeom>
        </p:spPr>
      </p:pic>
      <p:sp>
        <p:nvSpPr>
          <p:cNvPr id="4" name="Textfeld 3">
            <a:extLst>
              <a:ext uri="{FF2B5EF4-FFF2-40B4-BE49-F238E27FC236}">
                <a16:creationId xmlns:a16="http://schemas.microsoft.com/office/drawing/2014/main" xmlns="" id="{392335DB-D300-5DD1-C35D-622459347EFF}"/>
              </a:ext>
            </a:extLst>
          </p:cNvPr>
          <p:cNvSpPr txBox="1"/>
          <p:nvPr/>
        </p:nvSpPr>
        <p:spPr>
          <a:xfrm>
            <a:off x="4681421" y="3105834"/>
            <a:ext cx="5626027" cy="646331"/>
          </a:xfrm>
          <a:prstGeom prst="rect">
            <a:avLst/>
          </a:prstGeom>
          <a:noFill/>
        </p:spPr>
        <p:txBody>
          <a:bodyPr wrap="none" rtlCol="0">
            <a:spAutoFit/>
          </a:bodyPr>
          <a:lstStyle/>
          <a:p>
            <a:r>
              <a:rPr lang="de-DE" sz="3600" b="1" dirty="0">
                <a:latin typeface="Calibri" panose="020F0502020204030204" pitchFamily="34" charset="0"/>
                <a:ea typeface="Calibri" panose="020F0502020204030204" pitchFamily="34" charset="0"/>
                <a:cs typeface="Calibri" panose="020F0502020204030204" pitchFamily="34" charset="0"/>
              </a:rPr>
              <a:t>Bleibt nur noch eine Frage …</a:t>
            </a:r>
          </a:p>
        </p:txBody>
      </p:sp>
      <p:sp>
        <p:nvSpPr>
          <p:cNvPr id="6" name="Textfeld 5">
            <a:extLst>
              <a:ext uri="{FF2B5EF4-FFF2-40B4-BE49-F238E27FC236}">
                <a16:creationId xmlns:a16="http://schemas.microsoft.com/office/drawing/2014/main" xmlns="" id="{AC0E85BD-A24C-C2F6-B5A1-EADBC8B49152}"/>
              </a:ext>
            </a:extLst>
          </p:cNvPr>
          <p:cNvSpPr txBox="1"/>
          <p:nvPr/>
        </p:nvSpPr>
        <p:spPr>
          <a:xfrm>
            <a:off x="4273834" y="472887"/>
            <a:ext cx="3644331" cy="400110"/>
          </a:xfrm>
          <a:prstGeom prst="rect">
            <a:avLst/>
          </a:prstGeom>
          <a:noFill/>
        </p:spPr>
        <p:txBody>
          <a:bodyPr wrap="none" rtlCol="0">
            <a:spAutoFit/>
          </a:bodyPr>
          <a:lstStyle/>
          <a:p>
            <a:pPr algn="ctr"/>
            <a:r>
              <a:rPr lang="de-DE" sz="2000" b="1" dirty="0">
                <a:latin typeface="Calibri" panose="020F0502020204030204" pitchFamily="34" charset="0"/>
                <a:ea typeface="Calibri" panose="020F0502020204030204" pitchFamily="34" charset="0"/>
                <a:cs typeface="Calibri" panose="020F0502020204030204" pitchFamily="34" charset="0"/>
              </a:rPr>
              <a:t>AKJS-Spendenprojekt 2025-2026</a:t>
            </a:r>
          </a:p>
        </p:txBody>
      </p:sp>
    </p:spTree>
    <p:extLst>
      <p:ext uri="{BB962C8B-B14F-4D97-AF65-F5344CB8AC3E}">
        <p14:creationId xmlns:p14="http://schemas.microsoft.com/office/powerpoint/2010/main" val="338580077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514</Words>
  <Application>Microsoft Office PowerPoint</Application>
  <PresentationFormat>Breitbild</PresentationFormat>
  <Paragraphs>37</Paragraphs>
  <Slides>10</Slides>
  <Notes>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10</vt:i4>
      </vt:variant>
    </vt:vector>
  </HeadingPairs>
  <TitlesOfParts>
    <vt:vector size="15" baseType="lpstr">
      <vt:lpstr>Aptos Display</vt:lpstr>
      <vt:lpstr>Arial</vt:lpstr>
      <vt:lpstr>Aptos</vt:lpstr>
      <vt:lpstr>Calibri</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Jan-Philipp Marsch</dc:creator>
  <cp:lastModifiedBy>Ralf Kausemann</cp:lastModifiedBy>
  <cp:revision>11</cp:revision>
  <cp:lastPrinted>2025-05-19T09:15:08Z</cp:lastPrinted>
  <dcterms:created xsi:type="dcterms:W3CDTF">2025-05-16T07:40:40Z</dcterms:created>
  <dcterms:modified xsi:type="dcterms:W3CDTF">2025-05-28T14:17:53Z</dcterms:modified>
</cp:coreProperties>
</file>